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8.xml" ContentType="application/vnd.openxmlformats-officedocument.themeOverride+xml"/>
  <Override PartName="/ppt/charts/chartEx1.xml" ContentType="application/vnd.ms-office.chartex+xml"/>
  <Override PartName="/ppt/charts/style12.xml" ContentType="application/vnd.ms-office.chartstyle+xml"/>
  <Override PartName="/ppt/charts/colors12.xml" ContentType="application/vnd.ms-office.chartcolorstyl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1" r:id="rId2"/>
    <p:sldId id="257" r:id="rId3"/>
    <p:sldId id="272" r:id="rId4"/>
    <p:sldId id="259" r:id="rId5"/>
    <p:sldId id="260" r:id="rId6"/>
    <p:sldId id="274" r:id="rId7"/>
    <p:sldId id="275" r:id="rId8"/>
    <p:sldId id="276" r:id="rId9"/>
    <p:sldId id="283" r:id="rId10"/>
    <p:sldId id="261" r:id="rId11"/>
    <p:sldId id="315" r:id="rId12"/>
    <p:sldId id="262" r:id="rId13"/>
    <p:sldId id="263" r:id="rId14"/>
    <p:sldId id="264" r:id="rId15"/>
    <p:sldId id="265" r:id="rId16"/>
    <p:sldId id="281" r:id="rId17"/>
    <p:sldId id="278" r:id="rId18"/>
    <p:sldId id="279" r:id="rId19"/>
    <p:sldId id="267" r:id="rId20"/>
    <p:sldId id="282" r:id="rId21"/>
    <p:sldId id="268" r:id="rId22"/>
    <p:sldId id="284" r:id="rId23"/>
    <p:sldId id="269" r:id="rId24"/>
    <p:sldId id="285" r:id="rId25"/>
    <p:sldId id="270" r:id="rId26"/>
    <p:sldId id="289" r:id="rId27"/>
    <p:sldId id="286" r:id="rId28"/>
    <p:sldId id="292" r:id="rId29"/>
    <p:sldId id="293" r:id="rId30"/>
    <p:sldId id="288" r:id="rId31"/>
    <p:sldId id="290" r:id="rId32"/>
    <p:sldId id="291" r:id="rId33"/>
    <p:sldId id="294" r:id="rId34"/>
    <p:sldId id="295" r:id="rId35"/>
    <p:sldId id="296" r:id="rId36"/>
    <p:sldId id="297" r:id="rId37"/>
    <p:sldId id="298" r:id="rId38"/>
    <p:sldId id="299" r:id="rId39"/>
    <p:sldId id="287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280" r:id="rId55"/>
    <p:sldId id="316" r:id="rId56"/>
    <p:sldId id="317" r:id="rId57"/>
    <p:sldId id="318" r:id="rId58"/>
    <p:sldId id="319" r:id="rId59"/>
    <p:sldId id="333" r:id="rId60"/>
    <p:sldId id="335" r:id="rId61"/>
    <p:sldId id="314" r:id="rId62"/>
    <p:sldId id="340" r:id="rId63"/>
    <p:sldId id="339" r:id="rId64"/>
    <p:sldId id="336" r:id="rId65"/>
    <p:sldId id="266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2" r:id="rId77"/>
    <p:sldId id="338" r:id="rId78"/>
    <p:sldId id="334" r:id="rId79"/>
    <p:sldId id="331" r:id="rId80"/>
    <p:sldId id="320" r:id="rId81"/>
    <p:sldId id="341" r:id="rId82"/>
    <p:sldId id="342" r:id="rId83"/>
    <p:sldId id="343" r:id="rId84"/>
    <p:sldId id="344" r:id="rId85"/>
    <p:sldId id="345" r:id="rId86"/>
    <p:sldId id="346" r:id="rId87"/>
  </p:sldIdLst>
  <p:sldSz cx="18288000" cy="10287000"/>
  <p:notesSz cx="6858000" cy="9144000"/>
  <p:embeddedFontLst>
    <p:embeddedFont>
      <p:font typeface="Aptos Narrow" panose="020B0004020202020204" pitchFamily="34" charset="0"/>
      <p:regular r:id="rId88"/>
      <p:bold r:id="rId89"/>
      <p:italic r:id="rId90"/>
      <p:boldItalic r:id="rId91"/>
    </p:embeddedFont>
    <p:embeddedFont>
      <p:font typeface="Franklin Gothic Book" panose="020B0503020102020204" pitchFamily="34" charset="0"/>
      <p:regular r:id="rId92"/>
      <p:italic r:id="rId93"/>
    </p:embeddedFont>
    <p:embeddedFont>
      <p:font typeface="Jannah" panose="020B0604020202020204" charset="0"/>
      <p:regular r:id="rId94"/>
    </p:embeddedFont>
    <p:embeddedFont>
      <p:font typeface="Jannah Heavy" panose="020B0604020202020204" charset="0"/>
      <p:regular r:id="rId95"/>
    </p:embeddedFont>
    <p:embeddedFont>
      <p:font typeface="Open Sans" panose="020B0606030504020204" pitchFamily="34" charset="0"/>
      <p:regular r:id="rId96"/>
      <p:bold r:id="rId97"/>
      <p:italic r:id="rId98"/>
      <p:boldItalic r:id="rId99"/>
    </p:embeddedFont>
    <p:embeddedFont>
      <p:font typeface="Open Sans Bold" panose="020B0806030504020204" charset="0"/>
      <p:bold r:id="rId100"/>
    </p:embeddedFont>
    <p:embeddedFont>
      <p:font typeface="Poppins" panose="00000500000000000000" pitchFamily="2" charset="0"/>
      <p:regular r:id="rId101"/>
      <p:bold r:id="rId102"/>
      <p:italic r:id="rId103"/>
      <p:boldItalic r:id="rId104"/>
    </p:embeddedFont>
    <p:embeddedFont>
      <p:font typeface="Poppins Bold" panose="00000800000000000000" charset="0"/>
      <p:regular r:id="rId105"/>
    </p:embeddedFont>
    <p:embeddedFont>
      <p:font typeface="Trade Gothic Next Rounded" panose="020F0503040303020004" pitchFamily="34" charset="0"/>
      <p:regular r:id="rId106"/>
      <p:bold r:id="rId10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F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8" d="100"/>
          <a:sy n="48" d="100"/>
        </p:scale>
        <p:origin x="211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2.fntdata"/><Relationship Id="rId16" Type="http://schemas.openxmlformats.org/officeDocument/2006/relationships/slide" Target="slides/slide15.xml"/><Relationship Id="rId107" Type="http://schemas.openxmlformats.org/officeDocument/2006/relationships/font" Target="fonts/font20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15.fntdata"/><Relationship Id="rId5" Type="http://schemas.openxmlformats.org/officeDocument/2006/relationships/slide" Target="slides/slide4.xml"/><Relationship Id="rId90" Type="http://schemas.openxmlformats.org/officeDocument/2006/relationships/font" Target="fonts/font3.fntdata"/><Relationship Id="rId95" Type="http://schemas.openxmlformats.org/officeDocument/2006/relationships/font" Target="fonts/font8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16.fntdata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font" Target="fonts/font4.fntdata"/><Relationship Id="rId96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1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7.fntdata"/><Relationship Id="rId99" Type="http://schemas.openxmlformats.org/officeDocument/2006/relationships/font" Target="fonts/font12.fntdata"/><Relationship Id="rId10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0.fntdata"/><Relationship Id="rId104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5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3.fntdata"/><Relationship Id="rId105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6.fntdata"/><Relationship Id="rId98" Type="http://schemas.openxmlformats.org/officeDocument/2006/relationships/font" Target="fonts/font11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font" Target="fonts/font1.fntdata"/><Relationship Id="rId11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7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plan\Documents\Diplan\Renata\Or&#231;amento%202025\PGO%202025%20-%20Tabelas_Ingrid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microsoft.com/office/2011/relationships/chartStyle" Target="style12.xml"/><Relationship Id="rId1" Type="http://schemas.openxmlformats.org/officeDocument/2006/relationships/oleObject" Target="file:///C:\Users\Diplan\Nextcloud\Documents\Planejamento%20Diplan\2024\Acompanhamento%20de%20A&#231;&#245;es%20Diplan%20-%202024.xlsx" TargetMode="External"/><Relationship Id="rId4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737530765780982E-2"/>
          <c:y val="0.12008090052095113"/>
          <c:w val="0.93239141683376914"/>
          <c:h val="0.627120645712415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Planilha2!$A$3</c:f>
              <c:strCache>
                <c:ptCount val="1"/>
                <c:pt idx="0">
                  <c:v>Despesas com Pessoal*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8000"/>
                    <a:shade val="51000"/>
                    <a:satMod val="130000"/>
                  </a:schemeClr>
                </a:gs>
                <a:gs pos="80000">
                  <a:schemeClr val="accent3">
                    <a:shade val="58000"/>
                    <a:shade val="93000"/>
                    <a:satMod val="130000"/>
                  </a:schemeClr>
                </a:gs>
                <a:gs pos="100000">
                  <a:schemeClr val="accent3">
                    <a:shade val="5800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Planilha2!$L$2:$P$2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PLOA 2025</c:v>
                </c:pt>
              </c:strCache>
            </c:strRef>
          </c:cat>
          <c:val>
            <c:numRef>
              <c:f>Planilha2!$L$3:$P$3</c:f>
              <c:numCache>
                <c:formatCode>0.0</c:formatCode>
                <c:ptCount val="5"/>
                <c:pt idx="0">
                  <c:v>166.15405999999999</c:v>
                </c:pt>
                <c:pt idx="1">
                  <c:v>169.60988900000001</c:v>
                </c:pt>
                <c:pt idx="2">
                  <c:v>176.59722400000001</c:v>
                </c:pt>
                <c:pt idx="3">
                  <c:v>200.14897999999999</c:v>
                </c:pt>
                <c:pt idx="4">
                  <c:v>211.06328999999999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DD-4985-970D-2FC9D3DE7DEC}"/>
            </c:ext>
          </c:extLst>
        </c:ser>
        <c:ser>
          <c:idx val="1"/>
          <c:order val="1"/>
          <c:tx>
            <c:strRef>
              <c:f>Planilha2!$A$4</c:f>
              <c:strCache>
                <c:ptCount val="1"/>
                <c:pt idx="0">
                  <c:v>Outras Despesas Correntes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86000"/>
                    <a:shade val="51000"/>
                    <a:satMod val="130000"/>
                  </a:schemeClr>
                </a:gs>
                <a:gs pos="80000">
                  <a:schemeClr val="accent3">
                    <a:shade val="86000"/>
                    <a:shade val="93000"/>
                    <a:satMod val="130000"/>
                  </a:schemeClr>
                </a:gs>
                <a:gs pos="100000">
                  <a:schemeClr val="accent3">
                    <a:shade val="8600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Planilha2!$L$2:$P$2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PLOA 2025</c:v>
                </c:pt>
              </c:strCache>
            </c:strRef>
          </c:cat>
          <c:val>
            <c:numRef>
              <c:f>Planilha2!$L$4:$P$4</c:f>
              <c:numCache>
                <c:formatCode>0.0</c:formatCode>
                <c:ptCount val="5"/>
                <c:pt idx="0">
                  <c:v>32.442151000000003</c:v>
                </c:pt>
                <c:pt idx="1">
                  <c:v>38.69341</c:v>
                </c:pt>
                <c:pt idx="2">
                  <c:v>34.249751000000003</c:v>
                </c:pt>
                <c:pt idx="3">
                  <c:v>43.672626000000001</c:v>
                </c:pt>
                <c:pt idx="4">
                  <c:v>49.730384000000001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DD-4985-970D-2FC9D3DE7DEC}"/>
            </c:ext>
          </c:extLst>
        </c:ser>
        <c:ser>
          <c:idx val="2"/>
          <c:order val="2"/>
          <c:tx>
            <c:strRef>
              <c:f>Planilha2!$A$5</c:f>
              <c:strCache>
                <c:ptCount val="1"/>
                <c:pt idx="0">
                  <c:v>Investimentos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86000"/>
                    <a:shade val="51000"/>
                    <a:satMod val="130000"/>
                  </a:schemeClr>
                </a:gs>
                <a:gs pos="80000">
                  <a:schemeClr val="accent3">
                    <a:tint val="86000"/>
                    <a:shade val="93000"/>
                    <a:satMod val="130000"/>
                  </a:schemeClr>
                </a:gs>
                <a:gs pos="100000">
                  <a:schemeClr val="accent3">
                    <a:tint val="8600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Planilha2!$L$2:$P$2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PLOA 2025</c:v>
                </c:pt>
              </c:strCache>
            </c:strRef>
          </c:cat>
          <c:val>
            <c:numRef>
              <c:f>Planilha2!$L$5:$P$5</c:f>
              <c:numCache>
                <c:formatCode>0.0</c:formatCode>
                <c:ptCount val="5"/>
                <c:pt idx="0">
                  <c:v>4.1618170000000001</c:v>
                </c:pt>
                <c:pt idx="1">
                  <c:v>2.82</c:v>
                </c:pt>
                <c:pt idx="2">
                  <c:v>1.983412</c:v>
                </c:pt>
                <c:pt idx="3">
                  <c:v>9.8974000000000006E-2</c:v>
                </c:pt>
                <c:pt idx="4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6DD-4985-970D-2FC9D3DE7DEC}"/>
            </c:ext>
          </c:extLst>
        </c:ser>
        <c:ser>
          <c:idx val="3"/>
          <c:order val="3"/>
          <c:tx>
            <c:strRef>
              <c:f>Planilha2!$A$6</c:f>
              <c:strCache>
                <c:ptCount val="1"/>
                <c:pt idx="0">
                  <c:v>Total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8000"/>
                    <a:shade val="51000"/>
                    <a:satMod val="130000"/>
                  </a:schemeClr>
                </a:gs>
                <a:gs pos="80000">
                  <a:schemeClr val="accent3">
                    <a:tint val="58000"/>
                    <a:shade val="93000"/>
                    <a:satMod val="130000"/>
                  </a:schemeClr>
                </a:gs>
                <a:gs pos="100000">
                  <a:schemeClr val="accent3">
                    <a:tint val="5800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Planilha2!$L$2:$P$2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PLOA 2025</c:v>
                </c:pt>
              </c:strCache>
            </c:strRef>
          </c:cat>
          <c:val>
            <c:numRef>
              <c:f>Planilha2!$L$6:$P$6</c:f>
              <c:numCache>
                <c:formatCode>0.0</c:formatCode>
                <c:ptCount val="5"/>
                <c:pt idx="0">
                  <c:v>202.758028</c:v>
                </c:pt>
                <c:pt idx="1">
                  <c:v>211.123299</c:v>
                </c:pt>
                <c:pt idx="2">
                  <c:v>212.830387</c:v>
                </c:pt>
                <c:pt idx="3">
                  <c:v>243.92058</c:v>
                </c:pt>
                <c:pt idx="4">
                  <c:v>261.14367400000003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6DD-4985-970D-2FC9D3DE7DE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72373472"/>
        <c:axId val="2072372992"/>
      </c:barChart>
      <c:catAx>
        <c:axId val="207237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072372992"/>
        <c:crosses val="autoZero"/>
        <c:auto val="1"/>
        <c:lblAlgn val="ctr"/>
        <c:lblOffset val="100"/>
        <c:noMultiLvlLbl val="0"/>
      </c:catAx>
      <c:valAx>
        <c:axId val="2072372992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2072373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800" b="1">
          <a:solidFill>
            <a:schemeClr val="accent3">
              <a:lumMod val="50000"/>
            </a:schemeClr>
          </a:solidFill>
        </a:defRPr>
      </a:pPr>
      <a:endParaRPr lang="pt-B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4320" b="1" i="0" u="none" strike="noStrike" kern="1200" spc="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% Liquidação das Unidades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320" b="1" i="0" u="none" strike="noStrike" kern="1200" spc="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1897368137202028"/>
          <c:w val="0.97804391217564868"/>
          <c:h val="0.63267924588694713"/>
        </c:manualLayout>
      </c:layout>
      <c:lineChart>
        <c:grouping val="standard"/>
        <c:varyColors val="0"/>
        <c:ser>
          <c:idx val="0"/>
          <c:order val="0"/>
          <c:tx>
            <c:strRef>
              <c:f>Planilha1!$I$4</c:f>
              <c:strCache>
                <c:ptCount val="1"/>
                <c:pt idx="0">
                  <c:v>Total Geral</c:v>
                </c:pt>
              </c:strCache>
            </c:strRef>
          </c:tx>
          <c:spPr>
            <a:ln w="28575" cap="rnd">
              <a:solidFill>
                <a:schemeClr val="accent3"/>
              </a:solidFill>
              <a:prstDash val="lgDash"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36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Planilha1!$J$3:$N$3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Planilha1!$J$4:$N$4</c:f>
              <c:numCache>
                <c:formatCode>#,##0%;\-#,##0%;#,##0%</c:formatCode>
                <c:ptCount val="5"/>
                <c:pt idx="0">
                  <c:v>0.29976293634686979</c:v>
                </c:pt>
                <c:pt idx="1">
                  <c:v>0.48044998195306371</c:v>
                </c:pt>
                <c:pt idx="2">
                  <c:v>0.78733417099379033</c:v>
                </c:pt>
                <c:pt idx="3">
                  <c:v>0.82247021862747316</c:v>
                </c:pt>
                <c:pt idx="4">
                  <c:v>0.85665060546915439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A78-4E5B-A432-3C382C869492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66389167"/>
        <c:axId val="1757788367"/>
      </c:lineChart>
      <c:catAx>
        <c:axId val="7663891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57788367"/>
        <c:crosses val="autoZero"/>
        <c:auto val="1"/>
        <c:lblAlgn val="ctr"/>
        <c:lblOffset val="100"/>
        <c:noMultiLvlLbl val="0"/>
      </c:catAx>
      <c:valAx>
        <c:axId val="1757788367"/>
        <c:scaling>
          <c:orientation val="minMax"/>
        </c:scaling>
        <c:delete val="1"/>
        <c:axPos val="l"/>
        <c:numFmt formatCode="#,##0%;\-#,##0%;#,##0%" sourceLinked="1"/>
        <c:majorTickMark val="none"/>
        <c:minorTickMark val="none"/>
        <c:tickLblPos val="nextTo"/>
        <c:crossAx val="7663891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 b="1">
          <a:solidFill>
            <a:schemeClr val="accent3">
              <a:lumMod val="50000"/>
            </a:schemeClr>
          </a:solidFill>
        </a:defRPr>
      </a:pPr>
      <a:endParaRPr lang="pt-BR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432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%</a:t>
            </a:r>
            <a:r>
              <a:rPr lang="en-US" baseline="0" dirty="0"/>
              <a:t> </a:t>
            </a:r>
            <a:r>
              <a:rPr lang="en-US" baseline="0" dirty="0" err="1"/>
              <a:t>Liquidação</a:t>
            </a:r>
            <a:r>
              <a:rPr lang="en-US" baseline="0" dirty="0"/>
              <a:t> </a:t>
            </a:r>
            <a:r>
              <a:rPr lang="en-US" dirty="0"/>
              <a:t>Geral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32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Planilha1!$P$4</c:f>
              <c:strCache>
                <c:ptCount val="1"/>
                <c:pt idx="0">
                  <c:v>Total Geral</c:v>
                </c:pt>
              </c:strCache>
            </c:strRef>
          </c:tx>
          <c:spPr>
            <a:ln w="28575" cap="rnd">
              <a:solidFill>
                <a:srgbClr val="9BBB59">
                  <a:lumMod val="50000"/>
                </a:srgbClr>
              </a:solidFill>
              <a:prstDash val="dash"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3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Planilha1!$Q$3:$T$3</c:f>
              <c:strCach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strCache>
            </c:strRef>
          </c:cat>
          <c:val>
            <c:numRef>
              <c:f>Planilha1!$Q$4:$T$4</c:f>
              <c:numCache>
                <c:formatCode>0%</c:formatCode>
                <c:ptCount val="4"/>
                <c:pt idx="0">
                  <c:v>0.94620271881913731</c:v>
                </c:pt>
                <c:pt idx="1">
                  <c:v>0.9490019238721531</c:v>
                </c:pt>
                <c:pt idx="2">
                  <c:v>0.95647920135121944</c:v>
                </c:pt>
                <c:pt idx="3">
                  <c:v>0.97691083028047354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CA8-4F02-B43B-E116286EEDA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589251359"/>
        <c:axId val="1576487087"/>
      </c:lineChart>
      <c:catAx>
        <c:axId val="1589251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576487087"/>
        <c:crosses val="autoZero"/>
        <c:auto val="1"/>
        <c:lblAlgn val="ctr"/>
        <c:lblOffset val="100"/>
        <c:noMultiLvlLbl val="0"/>
      </c:catAx>
      <c:valAx>
        <c:axId val="1576487087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892513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3600" b="1"/>
      </a:pPr>
      <a:endParaRPr lang="pt-B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/>
              <a:t>Execução Geral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1.7607040598029373E-2"/>
          <c:y val="0.23827380952380953"/>
          <c:w val="0.96478591880394127"/>
          <c:h val="0.49507416224134776"/>
        </c:manualLayout>
      </c:layout>
      <c:lineChart>
        <c:grouping val="standard"/>
        <c:varyColors val="0"/>
        <c:ser>
          <c:idx val="0"/>
          <c:order val="0"/>
          <c:tx>
            <c:strRef>
              <c:f>Planilha3!$B$9</c:f>
              <c:strCache>
                <c:ptCount val="1"/>
                <c:pt idx="0">
                  <c:v>Total Geral</c:v>
                </c:pt>
              </c:strCache>
            </c:strRef>
          </c:tx>
          <c:spPr>
            <a:ln w="762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9.7819146831123402E-2"/>
                  <c:y val="-7.53669853768279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E7-40FA-A1DA-A61E3D618620}"/>
                </c:ext>
              </c:extLst>
            </c:dLbl>
            <c:numFmt formatCode="&quot;R$&quot;\ 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Planilha3!$C$2:$F$2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Planilha3!$C$9:$F$9</c:f>
              <c:numCache>
                <c:formatCode>""\ #,##0.00;\-""\ #,##0.00;""\ #,##0.00</c:formatCode>
                <c:ptCount val="4"/>
                <c:pt idx="0">
                  <c:v>38274361.740000002</c:v>
                </c:pt>
                <c:pt idx="1">
                  <c:v>41268701.859999999</c:v>
                </c:pt>
                <c:pt idx="2">
                  <c:v>48744787.659999996</c:v>
                </c:pt>
                <c:pt idx="3">
                  <c:v>50481486.130000003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E7-40FA-A1DA-A61E3D61862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091212927"/>
        <c:axId val="1091213407"/>
      </c:lineChart>
      <c:catAx>
        <c:axId val="1091212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91213407"/>
        <c:crosses val="autoZero"/>
        <c:auto val="1"/>
        <c:lblAlgn val="ctr"/>
        <c:lblOffset val="100"/>
        <c:noMultiLvlLbl val="0"/>
      </c:catAx>
      <c:valAx>
        <c:axId val="1091213407"/>
        <c:scaling>
          <c:orientation val="minMax"/>
        </c:scaling>
        <c:delete val="1"/>
        <c:axPos val="l"/>
        <c:numFmt formatCode="&quot;&quot;\ #,##0.00;\-&quot;&quot;\ #,##0.00;&quot;&quot;\ #,##0.00" sourceLinked="1"/>
        <c:majorTickMark val="none"/>
        <c:minorTickMark val="none"/>
        <c:tickLblPos val="nextTo"/>
        <c:crossAx val="10912129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/>
              <a:t>Execução por Ação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9.9100181700218608E-3"/>
          <c:y val="0.19656526005888125"/>
          <c:w val="0.9801799636599563"/>
          <c:h val="0.509859241737626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Planilha3!$B$3</c:f>
              <c:strCache>
                <c:ptCount val="1"/>
                <c:pt idx="0">
                  <c:v>00PW - Contribuições Entidades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Planilha3!$C$2:$F$2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Planilha3!$C$3:$F$3</c:f>
              <c:numCache>
                <c:formatCode>_-* #,##0_-;\-* #,##0_-;_-* "-"??_-;_-@_-</c:formatCode>
                <c:ptCount val="4"/>
                <c:pt idx="0">
                  <c:v>43433.94</c:v>
                </c:pt>
                <c:pt idx="1">
                  <c:v>48747.81</c:v>
                </c:pt>
                <c:pt idx="2">
                  <c:v>52044.82</c:v>
                </c:pt>
                <c:pt idx="3">
                  <c:v>50558.01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B3-4AAC-B2B5-A084DD0A9265}"/>
            </c:ext>
          </c:extLst>
        </c:ser>
        <c:ser>
          <c:idx val="1"/>
          <c:order val="1"/>
          <c:tx>
            <c:strRef>
              <c:f>Planilha3!$B$4</c:f>
              <c:strCache>
                <c:ptCount val="1"/>
                <c:pt idx="0">
                  <c:v>20GK - Fomento ao Grad. Pós-Grad. Pesq., Ens. Extens.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Planilha3!$C$2:$F$2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Planilha3!$C$4:$F$4</c:f>
              <c:numCache>
                <c:formatCode>_-* #,##0_-;\-* #,##0_-;_-* "-"??_-;_-@_-</c:formatCode>
                <c:ptCount val="4"/>
                <c:pt idx="0">
                  <c:v>944890.54</c:v>
                </c:pt>
                <c:pt idx="1">
                  <c:v>1074490.8600000001</c:v>
                </c:pt>
                <c:pt idx="2">
                  <c:v>2218897.37</c:v>
                </c:pt>
                <c:pt idx="3">
                  <c:v>1919094.48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B3-4AAC-B2B5-A084DD0A9265}"/>
            </c:ext>
          </c:extLst>
        </c:ser>
        <c:ser>
          <c:idx val="2"/>
          <c:order val="2"/>
          <c:tx>
            <c:strRef>
              <c:f>Planilha3!$B$5</c:f>
              <c:strCache>
                <c:ptCount val="1"/>
                <c:pt idx="0">
                  <c:v>20RK - Funcionamento Ufopa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Planilha3!$C$2:$F$2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Planilha3!$C$5:$F$5</c:f>
              <c:numCache>
                <c:formatCode>_-* #,##0_-;\-* #,##0_-;_-* "-"??_-;_-@_-</c:formatCode>
                <c:ptCount val="4"/>
                <c:pt idx="0">
                  <c:v>28694113.449999999</c:v>
                </c:pt>
                <c:pt idx="1">
                  <c:v>27069332.280000001</c:v>
                </c:pt>
                <c:pt idx="2">
                  <c:v>33653857.32</c:v>
                </c:pt>
                <c:pt idx="3">
                  <c:v>31141258.5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7B3-4AAC-B2B5-A084DD0A9265}"/>
            </c:ext>
          </c:extLst>
        </c:ser>
        <c:ser>
          <c:idx val="3"/>
          <c:order val="3"/>
          <c:tx>
            <c:strRef>
              <c:f>Planilha3!$B$6</c:f>
              <c:strCache>
                <c:ptCount val="1"/>
                <c:pt idx="0">
                  <c:v>4002 - Pnaes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Planilha3!$C$2:$F$2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Planilha3!$C$6:$F$6</c:f>
              <c:numCache>
                <c:formatCode>_-* #,##0_-;\-* #,##0_-;_-* "-"??_-;_-@_-</c:formatCode>
                <c:ptCount val="4"/>
                <c:pt idx="0">
                  <c:v>7397667.0199999996</c:v>
                </c:pt>
                <c:pt idx="1">
                  <c:v>8349316.46</c:v>
                </c:pt>
                <c:pt idx="2">
                  <c:v>9414008.4199999999</c:v>
                </c:pt>
                <c:pt idx="3">
                  <c:v>10622610.83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7B3-4AAC-B2B5-A084DD0A9265}"/>
            </c:ext>
          </c:extLst>
        </c:ser>
        <c:ser>
          <c:idx val="4"/>
          <c:order val="4"/>
          <c:tx>
            <c:strRef>
              <c:f>Planilha3!$B$7</c:f>
              <c:strCache>
                <c:ptCount val="1"/>
                <c:pt idx="0">
                  <c:v>4572 - Capacitação Servidores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Planilha3!$C$2:$F$2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Planilha3!$C$7:$F$7</c:f>
              <c:numCache>
                <c:formatCode>_-* #,##0_-;\-* #,##0_-;_-* "-"??_-;_-@_-</c:formatCode>
                <c:ptCount val="4"/>
                <c:pt idx="0">
                  <c:v>170925.65</c:v>
                </c:pt>
                <c:pt idx="1">
                  <c:v>227715.58</c:v>
                </c:pt>
                <c:pt idx="2">
                  <c:v>216327.05</c:v>
                </c:pt>
                <c:pt idx="3">
                  <c:v>213559.11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B3-4AAC-B2B5-A084DD0A9265}"/>
            </c:ext>
          </c:extLst>
        </c:ser>
        <c:ser>
          <c:idx val="5"/>
          <c:order val="5"/>
          <c:tx>
            <c:strRef>
              <c:f>Planilha3!$B$8</c:f>
              <c:strCache>
                <c:ptCount val="1"/>
                <c:pt idx="0">
                  <c:v>8282 - Infraestrutura Ufopa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Planilha3!$C$2:$F$2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Planilha3!$C$8:$F$8</c:f>
              <c:numCache>
                <c:formatCode>_-* #,##0_-;\-* #,##0_-;_-* "-"??_-;_-@_-</c:formatCode>
                <c:ptCount val="4"/>
                <c:pt idx="0">
                  <c:v>1023331.14</c:v>
                </c:pt>
                <c:pt idx="1">
                  <c:v>4499098.87</c:v>
                </c:pt>
                <c:pt idx="2">
                  <c:v>3189652.68</c:v>
                </c:pt>
                <c:pt idx="3">
                  <c:v>6534405.2000000002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7B3-4AAC-B2B5-A084DD0A926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498464111"/>
        <c:axId val="1498457871"/>
      </c:barChart>
      <c:catAx>
        <c:axId val="14984641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498457871"/>
        <c:crosses val="autoZero"/>
        <c:auto val="1"/>
        <c:lblAlgn val="ctr"/>
        <c:lblOffset val="100"/>
        <c:noMultiLvlLbl val="0"/>
      </c:catAx>
      <c:valAx>
        <c:axId val="1498457871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14984641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3149361002771852E-2"/>
          <c:y val="0.84120798455712886"/>
          <c:w val="0.94357666740255597"/>
          <c:h val="0.141525511486190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600"/>
      </a:pPr>
      <a:endParaRPr lang="pt-B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9541197186957851E-3"/>
          <c:y val="0.14908381279786057"/>
          <c:w val="0.98209176056260838"/>
          <c:h val="0.6740307867421055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A8242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C0504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A4D-46D8-A566-FBD17D1DF4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'QUAD. 12 - APOIO ESTUDANTIL'!$G$2:$G$7</c:f>
              <c:strCache>
                <c:ptCount val="6"/>
                <c:pt idx="0">
                  <c:v>PGO 2021</c:v>
                </c:pt>
                <c:pt idx="1">
                  <c:v>PGO 2022</c:v>
                </c:pt>
                <c:pt idx="2">
                  <c:v>PGO 2023</c:v>
                </c:pt>
                <c:pt idx="3">
                  <c:v>PGO 2024*</c:v>
                </c:pt>
                <c:pt idx="4">
                  <c:v>PGO 2024 (Proj. Encerr)</c:v>
                </c:pt>
                <c:pt idx="5">
                  <c:v>PGO 2025</c:v>
                </c:pt>
              </c:strCache>
            </c:strRef>
          </c:cat>
          <c:val>
            <c:numRef>
              <c:f>'QUAD. 12 - APOIO ESTUDANTIL'!$H$2:$H$7</c:f>
              <c:numCache>
                <c:formatCode>_-* #,##0_-;\-* #,##0_-;_-* "-"??_-;_-@_-</c:formatCode>
                <c:ptCount val="6"/>
                <c:pt idx="0">
                  <c:v>7364188</c:v>
                </c:pt>
                <c:pt idx="1">
                  <c:v>9666120</c:v>
                </c:pt>
                <c:pt idx="2">
                  <c:v>11008373</c:v>
                </c:pt>
                <c:pt idx="3">
                  <c:v>13185255</c:v>
                </c:pt>
                <c:pt idx="4">
                  <c:v>11772987</c:v>
                </c:pt>
                <c:pt idx="5">
                  <c:v>14103867.460000001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4D-46D8-A566-FBD17D1DF4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50637647"/>
        <c:axId val="350630927"/>
      </c:barChart>
      <c:catAx>
        <c:axId val="3506376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50630927"/>
        <c:crosses val="autoZero"/>
        <c:auto val="1"/>
        <c:lblAlgn val="ctr"/>
        <c:lblOffset val="100"/>
        <c:noMultiLvlLbl val="0"/>
      </c:catAx>
      <c:valAx>
        <c:axId val="350630927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3506376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2000" b="1">
          <a:solidFill>
            <a:sysClr val="windowText" lastClr="000000"/>
          </a:solidFill>
        </a:defRPr>
      </a:pPr>
      <a:endParaRPr lang="pt-B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A8242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C0504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149-4777-8595-21F3B20559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'QUAD. 14 e GRAF. 4 - CONTRATOS'!$E$6:$E$10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'QUAD. 14 e GRAF. 4 - CONTRATOS'!$F$6:$F$10</c:f>
              <c:numCache>
                <c:formatCode>_(* #,##0_);_(* \(#,##0\);_(* "-"_);_(@_)</c:formatCode>
                <c:ptCount val="5"/>
                <c:pt idx="0">
                  <c:v>24577260.310000002</c:v>
                </c:pt>
                <c:pt idx="1">
                  <c:v>24442009</c:v>
                </c:pt>
                <c:pt idx="2">
                  <c:v>25660177.182972454</c:v>
                </c:pt>
                <c:pt idx="3">
                  <c:v>29456589.660000004</c:v>
                </c:pt>
                <c:pt idx="4">
                  <c:v>29743877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49-4777-8595-21F3B20559D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63976847"/>
        <c:axId val="663974927"/>
      </c:barChart>
      <c:catAx>
        <c:axId val="6639768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63974927"/>
        <c:crosses val="autoZero"/>
        <c:auto val="1"/>
        <c:lblAlgn val="ctr"/>
        <c:lblOffset val="100"/>
        <c:noMultiLvlLbl val="0"/>
      </c:catAx>
      <c:valAx>
        <c:axId val="663974927"/>
        <c:scaling>
          <c:orientation val="minMax"/>
        </c:scaling>
        <c:delete val="1"/>
        <c:axPos val="l"/>
        <c:numFmt formatCode="_(* #,##0_);_(* \(#,##0\);_(* &quot;-&quot;_);_(@_)" sourceLinked="1"/>
        <c:majorTickMark val="none"/>
        <c:minorTickMark val="none"/>
        <c:tickLblPos val="nextTo"/>
        <c:crossAx val="6639768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>
          <a:solidFill>
            <a:sysClr val="windowText" lastClr="000000"/>
          </a:solidFill>
        </a:defRPr>
      </a:pPr>
      <a:endParaRPr lang="pt-B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Planilha5!$C$4</c:f>
              <c:strCache>
                <c:ptCount val="1"/>
                <c:pt idx="0">
                  <c:v>PGO 2025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622-48CF-87B4-45D9D9BABBB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622-48CF-87B4-45D9D9BABBB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622-48CF-87B4-45D9D9BABBB0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622-48CF-87B4-45D9D9BABBB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Planilha5!$B$5:$B$8</c:f>
              <c:strCache>
                <c:ptCount val="4"/>
                <c:pt idx="0">
                  <c:v>Despesas Fixas</c:v>
                </c:pt>
                <c:pt idx="1">
                  <c:v>Despesas Variáveis</c:v>
                </c:pt>
                <c:pt idx="2">
                  <c:v>Despesas  Fixas e Variáveis</c:v>
                </c:pt>
                <c:pt idx="3">
                  <c:v>Novos Contratos 2025</c:v>
                </c:pt>
              </c:strCache>
            </c:strRef>
          </c:cat>
          <c:val>
            <c:numRef>
              <c:f>Planilha5!$C$5:$C$8</c:f>
              <c:numCache>
                <c:formatCode>#,##0.00</c:formatCode>
                <c:ptCount val="4"/>
                <c:pt idx="0">
                  <c:v>15457412.209999997</c:v>
                </c:pt>
                <c:pt idx="1">
                  <c:v>11312295.299999999</c:v>
                </c:pt>
                <c:pt idx="2">
                  <c:v>2825250.9899999998</c:v>
                </c:pt>
                <c:pt idx="3">
                  <c:v>148918.42000000001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22-48CF-87B4-45D9D9BABBB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875549506928917"/>
          <c:y val="0.66882873588786107"/>
          <c:w val="0.60753702083535854"/>
          <c:h val="0.312400650616067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pt-B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4043929231068333"/>
          <c:y val="2.4691074362198796E-2"/>
          <c:w val="0.41511626324487227"/>
          <c:h val="0.9506178512756023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'QUAD 15 e GRAF. 5 - GESTÃO INST'!$C$16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0A824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'QUAD 15 e GRAF. 5 - GESTÃO INST'!$B$17:$B$26</c:f>
              <c:strCache>
                <c:ptCount val="10"/>
                <c:pt idx="0">
                  <c:v>Pasep</c:v>
                </c:pt>
                <c:pt idx="1">
                  <c:v>Anuidade de Marcas e Patentes</c:v>
                </c:pt>
                <c:pt idx="2">
                  <c:v>Taxas, licenciamento, contribuições e multas</c:v>
                </c:pt>
                <c:pt idx="3">
                  <c:v>Ajuda de custo e auxílio moradia</c:v>
                </c:pt>
                <c:pt idx="4">
                  <c:v>Projeto ciclo de cuidados da mulher</c:v>
                </c:pt>
                <c:pt idx="5">
                  <c:v>Implantação de Novos Cursos</c:v>
                </c:pt>
                <c:pt idx="6">
                  <c:v>Substação Curua-una</c:v>
                </c:pt>
                <c:pt idx="7">
                  <c:v>Biotério</c:v>
                </c:pt>
                <c:pt idx="8">
                  <c:v>Despesas Não Previstas</c:v>
                </c:pt>
                <c:pt idx="9">
                  <c:v>TOTAL</c:v>
                </c:pt>
              </c:strCache>
            </c:strRef>
          </c:cat>
          <c:val>
            <c:numRef>
              <c:f>'QUAD 15 e GRAF. 5 - GESTÃO INST'!$C$17:$C$26</c:f>
              <c:numCache>
                <c:formatCode>_-* #,##0_-;\-* #,##0_-;_-* "-"??_-;_-@_-</c:formatCode>
                <c:ptCount val="10"/>
                <c:pt idx="0">
                  <c:v>1000</c:v>
                </c:pt>
                <c:pt idx="1">
                  <c:v>3000</c:v>
                </c:pt>
                <c:pt idx="2">
                  <c:v>10000</c:v>
                </c:pt>
                <c:pt idx="3">
                  <c:v>15000</c:v>
                </c:pt>
                <c:pt idx="4">
                  <c:v>20000</c:v>
                </c:pt>
                <c:pt idx="5">
                  <c:v>25000</c:v>
                </c:pt>
                <c:pt idx="6">
                  <c:v>20000</c:v>
                </c:pt>
                <c:pt idx="7">
                  <c:v>23000</c:v>
                </c:pt>
                <c:pt idx="8">
                  <c:v>375000</c:v>
                </c:pt>
                <c:pt idx="9">
                  <c:v>492000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97-4E1C-AE8E-C9138519ABE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001117631"/>
        <c:axId val="68193247"/>
      </c:barChart>
      <c:catAx>
        <c:axId val="20011176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pt-BR"/>
          </a:p>
        </c:txPr>
        <c:crossAx val="68193247"/>
        <c:crosses val="autoZero"/>
        <c:auto val="1"/>
        <c:lblAlgn val="ctr"/>
        <c:lblOffset val="100"/>
        <c:noMultiLvlLbl val="0"/>
      </c:catAx>
      <c:valAx>
        <c:axId val="68193247"/>
        <c:scaling>
          <c:orientation val="minMax"/>
        </c:scaling>
        <c:delete val="1"/>
        <c:axPos val="b"/>
        <c:numFmt formatCode="_-* #,##0_-;\-* #,##0_-;_-* &quot;-&quot;??_-;_-@_-" sourceLinked="1"/>
        <c:majorTickMark val="none"/>
        <c:minorTickMark val="none"/>
        <c:tickLblPos val="nextTo"/>
        <c:crossAx val="20011176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2400">
          <a:latin typeface="Times New Roman" panose="02020603050405020304" pitchFamily="18" charset="0"/>
          <a:cs typeface="Times New Roman" panose="02020603050405020304" pitchFamily="18" charset="0"/>
        </a:defRPr>
      </a:pPr>
      <a:endParaRPr lang="pt-BR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62352813992513234"/>
          <c:y val="2.8183505487411234E-2"/>
          <c:w val="0.36038993588916135"/>
          <c:h val="0.943632989025177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'QUAD. 16 - capacitação'!$B$5</c:f>
              <c:strCache>
                <c:ptCount val="1"/>
                <c:pt idx="0">
                  <c:v>PGO 2025</c:v>
                </c:pt>
              </c:strCache>
            </c:strRef>
          </c:tx>
          <c:spPr>
            <a:solidFill>
              <a:srgbClr val="0A824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'QUAD. 16 - capacitação'!$A$6:$A$14</c:f>
              <c:strCache>
                <c:ptCount val="9"/>
                <c:pt idx="0">
                  <c:v>Edital de visita técnica (8 duplas)</c:v>
                </c:pt>
                <c:pt idx="1">
                  <c:v>Escola de gestores</c:v>
                </c:pt>
                <c:pt idx="2">
                  <c:v>Edital de auxílio financeiro</c:v>
                </c:pt>
                <c:pt idx="3">
                  <c:v>Curso in company</c:v>
                </c:pt>
                <c:pt idx="4">
                  <c:v>Aporte aos campi para cursos na sede - 4 servidores por campi</c:v>
                </c:pt>
                <c:pt idx="5">
                  <c:v>Capacitação interna (Banco de talentos) 12 cursos</c:v>
                </c:pt>
                <c:pt idx="6">
                  <c:v>Capacitação nas unidades</c:v>
                </c:pt>
                <c:pt idx="7">
                  <c:v>Cursos estratégicos</c:v>
                </c:pt>
                <c:pt idx="8">
                  <c:v>TOTAL</c:v>
                </c:pt>
              </c:strCache>
            </c:strRef>
          </c:cat>
          <c:val>
            <c:numRef>
              <c:f>'QUAD. 16 - capacitação'!$B$6:$B$14</c:f>
              <c:numCache>
                <c:formatCode>_-* #,##0_-;\-* #,##0_-;_-* "-"??_-;_-@_-</c:formatCode>
                <c:ptCount val="9"/>
                <c:pt idx="0">
                  <c:v>96000</c:v>
                </c:pt>
                <c:pt idx="1">
                  <c:v>80000</c:v>
                </c:pt>
                <c:pt idx="2">
                  <c:v>60000</c:v>
                </c:pt>
                <c:pt idx="3">
                  <c:v>50000</c:v>
                </c:pt>
                <c:pt idx="4">
                  <c:v>36000</c:v>
                </c:pt>
                <c:pt idx="5">
                  <c:v>32400</c:v>
                </c:pt>
                <c:pt idx="6">
                  <c:v>25000</c:v>
                </c:pt>
                <c:pt idx="7">
                  <c:v>20600</c:v>
                </c:pt>
                <c:pt idx="8">
                  <c:v>400000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42-4064-A350-2AC922CCF32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807120112"/>
        <c:axId val="807120592"/>
      </c:barChart>
      <c:catAx>
        <c:axId val="807120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pt-BR"/>
          </a:p>
        </c:txPr>
        <c:crossAx val="807120592"/>
        <c:crosses val="autoZero"/>
        <c:auto val="1"/>
        <c:lblAlgn val="ctr"/>
        <c:lblOffset val="100"/>
        <c:noMultiLvlLbl val="0"/>
      </c:catAx>
      <c:valAx>
        <c:axId val="807120592"/>
        <c:scaling>
          <c:orientation val="minMax"/>
        </c:scaling>
        <c:delete val="1"/>
        <c:axPos val="b"/>
        <c:numFmt formatCode="_-* #,##0_-;\-* #,##0_-;_-* &quot;-&quot;??_-;_-@_-" sourceLinked="1"/>
        <c:majorTickMark val="none"/>
        <c:minorTickMark val="none"/>
        <c:tickLblPos val="nextTo"/>
        <c:crossAx val="807120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2000" b="0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pt-B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111111111111112E-2"/>
          <c:y val="0.22972972972972974"/>
          <c:w val="0.97777777777777775"/>
          <c:h val="0.678997659076399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A8242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84-4CB5-BB57-901C33BD879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'GRAF. 6 - INVESTIMENTO'!$B$5:$B$9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'GRAF. 6 - INVESTIMENTO'!$C$5:$C$9</c:f>
              <c:numCache>
                <c:formatCode>_(* #,##0_);_(* \(#,##0\);_(* "-"_);_(@_)</c:formatCode>
                <c:ptCount val="5"/>
                <c:pt idx="0">
                  <c:v>4161817</c:v>
                </c:pt>
                <c:pt idx="1">
                  <c:v>2820000</c:v>
                </c:pt>
                <c:pt idx="2">
                  <c:v>3358391</c:v>
                </c:pt>
                <c:pt idx="3">
                  <c:v>100000</c:v>
                </c:pt>
                <c:pt idx="4">
                  <c:v>350000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84-4CB5-BB57-901C33BD879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01131871"/>
        <c:axId val="2001136671"/>
      </c:barChart>
      <c:catAx>
        <c:axId val="200113187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pt-BR"/>
          </a:p>
        </c:txPr>
        <c:crossAx val="2001136671"/>
        <c:crosses val="autoZero"/>
        <c:auto val="1"/>
        <c:lblAlgn val="ctr"/>
        <c:lblOffset val="100"/>
        <c:noMultiLvlLbl val="0"/>
      </c:catAx>
      <c:valAx>
        <c:axId val="2001136671"/>
        <c:scaling>
          <c:orientation val="minMax"/>
        </c:scaling>
        <c:delete val="1"/>
        <c:axPos val="l"/>
        <c:numFmt formatCode="_(* #,##0_);_(* \(#,##0\);_(* &quot;-&quot;_);_(@_)" sourceLinked="1"/>
        <c:majorTickMark val="out"/>
        <c:minorTickMark val="none"/>
        <c:tickLblPos val="nextTo"/>
        <c:crossAx val="20011318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pt-BR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'Ações Diplan'!$B$3:$B$18</cx:f>
        <cx:lvl ptCount="16">
          <cx:pt idx="0">Relatórios</cx:pt>
          <cx:pt idx="1">Orçamento 2024</cx:pt>
          <cx:pt idx="2">Orçamento 2025</cx:pt>
          <cx:pt idx="3">Painéis</cx:pt>
          <cx:pt idx="4">Orçamento 2023</cx:pt>
          <cx:pt idx="5">Solicitações Diversas</cx:pt>
          <cx:pt idx="6">Piape</cx:pt>
          <cx:pt idx="7">Plano de Gestão / PDU</cx:pt>
          <cx:pt idx="8">PGD</cx:pt>
          <cx:pt idx="9">Reuniões</cx:pt>
          <cx:pt idx="10">Planejamento Diplan</cx:pt>
          <cx:pt idx="11">Mapeamento de Processos</cx:pt>
          <cx:pt idx="12">Matriz Orçamentária</cx:pt>
          <cx:pt idx="13">Capacitações</cx:pt>
          <cx:pt idx="14">Estimativa de Receita</cx:pt>
          <cx:pt idx="15">Demandas que surgem durante a semana</cx:pt>
        </cx:lvl>
      </cx:strDim>
      <cx:numDim type="val">
        <cx:f>'Ações Diplan'!$C$3:$C$18</cx:f>
        <cx:lvl ptCount="16" formatCode="Geral">
          <cx:pt idx="0">58</cx:pt>
          <cx:pt idx="1">80</cx:pt>
          <cx:pt idx="2">43</cx:pt>
          <cx:pt idx="3">46</cx:pt>
          <cx:pt idx="4">8</cx:pt>
          <cx:pt idx="5">23</cx:pt>
          <cx:pt idx="6">11</cx:pt>
          <cx:pt idx="7">11</cx:pt>
          <cx:pt idx="8">8</cx:pt>
          <cx:pt idx="9">7</cx:pt>
          <cx:pt idx="10">2</cx:pt>
          <cx:pt idx="11">9</cx:pt>
          <cx:pt idx="12">13</cx:pt>
          <cx:pt idx="13">8</cx:pt>
          <cx:pt idx="14">3</cx:pt>
          <cx:pt idx="15">0</cx:pt>
        </cx:lvl>
      </cx:numDim>
    </cx:data>
  </cx:chartData>
  <cx:chart>
    <cx:title pos="t" align="ctr" overlay="0">
      <cx:tx>
        <cx:txData>
          <cx:v>Total de Ações executadas na Diplan</cx:v>
        </cx:txData>
      </cx:tx>
      <cx:txPr>
        <a:bodyPr rot="0" spcFirstLastPara="1" vertOverflow="ellipsis" vert="horz" wrap="square" lIns="38100" tIns="19050" rIns="38100" bIns="19050" anchor="ctr" anchorCtr="1" compatLnSpc="0"/>
        <a:lstStyle/>
        <a:p>
          <a:pPr algn="ctr" rtl="0">
            <a:defRPr sz="1800" b="1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r>
            <a:rPr kumimoji="0" lang="pt-BR" sz="1800" b="1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Calibri" panose="020F0502020204030204"/>
            </a:rPr>
            <a:t>Total de Ações executadas na Diplan</a:t>
          </a:r>
        </a:p>
      </cx:txPr>
    </cx:title>
    <cx:plotArea>
      <cx:plotAreaRegion>
        <cx:series layoutId="funnel" uniqueId="{C937E866-D593-4D4C-8050-EC7368AED00E}">
          <cx:tx>
            <cx:txData>
              <cx:f>'Ações Diplan'!$C$2</cx:f>
              <cx:v>Ações</cx:v>
            </cx:txData>
          </cx:tx>
          <cx:dataLabels>
            <cx:numFmt formatCode="#.##0" sourceLinked="0"/>
            <cx:txPr>
              <a:bodyPr vertOverflow="overflow" horzOverflow="overflow" wrap="square" lIns="0" tIns="0" rIns="0" bIns="0"/>
              <a:lstStyle/>
              <a:p>
                <a:pPr algn="ctr" rtl="0">
                  <a:defRPr sz="1800" b="0" i="0">
                    <a:solidFill>
                      <a:srgbClr val="40404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endParaRPr lang="pt-BR" sz="1800"/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>
        <cx:catScaling/>
        <cx:tickLabels/>
        <cx:txPr>
          <a:bodyPr vertOverflow="overflow" horzOverflow="overflow" wrap="square" lIns="0" tIns="0" rIns="0" bIns="0"/>
          <a:lstStyle/>
          <a:p>
            <a:pPr algn="ctr" rtl="0">
              <a:defRPr sz="1600" b="1" i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pt-BR" sz="1600" b="1"/>
          </a:p>
        </cx:txPr>
      </cx:axis>
    </cx:plotArea>
  </cx:chart>
  <cx:spPr>
    <a:ln>
      <a:noFill/>
    </a:ln>
  </cx:spPr>
  <cx:clrMapOvr bg1="lt1" tx1="dk1" bg2="lt2" tx2="dk2" accent1="accent1" accent2="accent2" accent3="accent3" accent4="accent4" accent5="accent5" accent6="accent6" hlink="hlink" folHlink="folHlink"/>
</cx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453F06-AF5E-4B5C-90CD-D32B852DFB83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8F521AFF-53D8-4ED5-801D-497977BEAE02}">
      <dgm:prSet phldrT="[Texto]" custT="1"/>
      <dgm:spPr/>
      <dgm:t>
        <a:bodyPr/>
        <a:lstStyle/>
        <a:p>
          <a:r>
            <a:rPr lang="pt-BR" sz="3200" dirty="0"/>
            <a:t>Controles Internos</a:t>
          </a:r>
        </a:p>
      </dgm:t>
    </dgm:pt>
    <dgm:pt modelId="{311F1489-10FF-4AAC-B016-D09D8CE8033C}" type="parTrans" cxnId="{9CCB893E-2FB1-459F-A9B3-9A56897BC604}">
      <dgm:prSet/>
      <dgm:spPr/>
      <dgm:t>
        <a:bodyPr/>
        <a:lstStyle/>
        <a:p>
          <a:endParaRPr lang="pt-BR" sz="3200"/>
        </a:p>
      </dgm:t>
    </dgm:pt>
    <dgm:pt modelId="{0949D2ED-0876-468D-9923-4D5F42AD6BBD}" type="sibTrans" cxnId="{9CCB893E-2FB1-459F-A9B3-9A56897BC604}">
      <dgm:prSet/>
      <dgm:spPr/>
      <dgm:t>
        <a:bodyPr/>
        <a:lstStyle/>
        <a:p>
          <a:endParaRPr lang="pt-BR" sz="3200"/>
        </a:p>
      </dgm:t>
    </dgm:pt>
    <dgm:pt modelId="{14FD870F-CFD2-45E6-BFFB-F1987025EC16}">
      <dgm:prSet phldrT="[Texto]" custT="1"/>
      <dgm:spPr/>
      <dgm:t>
        <a:bodyPr/>
        <a:lstStyle/>
        <a:p>
          <a:r>
            <a:rPr lang="pt-BR" sz="3200" dirty="0"/>
            <a:t>Paineis</a:t>
          </a:r>
        </a:p>
      </dgm:t>
    </dgm:pt>
    <dgm:pt modelId="{C9BDFCD3-F864-4351-A6CD-97DB16C8332A}" type="parTrans" cxnId="{C4C3729A-FFE4-49F9-AC15-6D29B2DFF538}">
      <dgm:prSet/>
      <dgm:spPr/>
      <dgm:t>
        <a:bodyPr/>
        <a:lstStyle/>
        <a:p>
          <a:endParaRPr lang="pt-BR" sz="3200"/>
        </a:p>
      </dgm:t>
    </dgm:pt>
    <dgm:pt modelId="{BDDEFCD5-A4B9-424B-82AA-C851F4A388AF}" type="sibTrans" cxnId="{C4C3729A-FFE4-49F9-AC15-6D29B2DFF538}">
      <dgm:prSet/>
      <dgm:spPr/>
      <dgm:t>
        <a:bodyPr/>
        <a:lstStyle/>
        <a:p>
          <a:endParaRPr lang="pt-BR" sz="3200"/>
        </a:p>
      </dgm:t>
    </dgm:pt>
    <dgm:pt modelId="{718478E0-5995-4D63-8B98-183989A8AF39}">
      <dgm:prSet phldrT="[Texto]" custT="1"/>
      <dgm:spPr/>
      <dgm:t>
        <a:bodyPr/>
        <a:lstStyle/>
        <a:p>
          <a:r>
            <a:rPr lang="pt-BR" sz="3200" dirty="0"/>
            <a:t>Relatórios de Gestão</a:t>
          </a:r>
        </a:p>
      </dgm:t>
    </dgm:pt>
    <dgm:pt modelId="{203FD658-180E-4DED-A876-7265837F1CEA}" type="parTrans" cxnId="{14A9E429-E834-446C-97D7-23CA9C5ADD04}">
      <dgm:prSet/>
      <dgm:spPr/>
      <dgm:t>
        <a:bodyPr/>
        <a:lstStyle/>
        <a:p>
          <a:endParaRPr lang="pt-BR" sz="3200"/>
        </a:p>
      </dgm:t>
    </dgm:pt>
    <dgm:pt modelId="{1D5ABCC1-34E1-4582-AD4B-B1B1E5056114}" type="sibTrans" cxnId="{14A9E429-E834-446C-97D7-23CA9C5ADD04}">
      <dgm:prSet/>
      <dgm:spPr/>
      <dgm:t>
        <a:bodyPr/>
        <a:lstStyle/>
        <a:p>
          <a:endParaRPr lang="pt-BR" sz="3200"/>
        </a:p>
      </dgm:t>
    </dgm:pt>
    <dgm:pt modelId="{81628825-AAE6-4ACE-88FE-BD18716CD0A1}">
      <dgm:prSet phldrT="[Texto]" custT="1"/>
      <dgm:spPr/>
      <dgm:t>
        <a:bodyPr/>
        <a:lstStyle/>
        <a:p>
          <a:r>
            <a:rPr lang="pt-BR" sz="3200" dirty="0"/>
            <a:t>PDU</a:t>
          </a:r>
        </a:p>
      </dgm:t>
    </dgm:pt>
    <dgm:pt modelId="{61136DFC-43CC-4A89-94BA-0A12FF182F65}" type="parTrans" cxnId="{A2E2C933-A722-449C-87A8-3C573018612B}">
      <dgm:prSet/>
      <dgm:spPr/>
      <dgm:t>
        <a:bodyPr/>
        <a:lstStyle/>
        <a:p>
          <a:endParaRPr lang="pt-BR" sz="3200"/>
        </a:p>
      </dgm:t>
    </dgm:pt>
    <dgm:pt modelId="{AB8911F1-5E78-4739-A4FC-0EA585A93510}" type="sibTrans" cxnId="{A2E2C933-A722-449C-87A8-3C573018612B}">
      <dgm:prSet/>
      <dgm:spPr/>
      <dgm:t>
        <a:bodyPr/>
        <a:lstStyle/>
        <a:p>
          <a:endParaRPr lang="pt-BR" sz="3200"/>
        </a:p>
      </dgm:t>
    </dgm:pt>
    <dgm:pt modelId="{B553C7DC-A50C-4E43-99B8-CFD022D6B6C0}">
      <dgm:prSet phldrT="[Texto]" custT="1"/>
      <dgm:spPr/>
      <dgm:t>
        <a:bodyPr/>
        <a:lstStyle/>
        <a:p>
          <a:r>
            <a:rPr lang="pt-BR" sz="3200" dirty="0"/>
            <a:t>PDI</a:t>
          </a:r>
        </a:p>
      </dgm:t>
    </dgm:pt>
    <dgm:pt modelId="{45A14B1C-9CE4-4E21-ABD3-4F7D307B53B6}" type="parTrans" cxnId="{31EA455E-6E47-48BA-BC88-4E71DA90C814}">
      <dgm:prSet/>
      <dgm:spPr/>
      <dgm:t>
        <a:bodyPr/>
        <a:lstStyle/>
        <a:p>
          <a:endParaRPr lang="pt-BR" sz="3200"/>
        </a:p>
      </dgm:t>
    </dgm:pt>
    <dgm:pt modelId="{B08522AF-734A-489E-8C17-376068BED03C}" type="sibTrans" cxnId="{31EA455E-6E47-48BA-BC88-4E71DA90C814}">
      <dgm:prSet/>
      <dgm:spPr/>
      <dgm:t>
        <a:bodyPr/>
        <a:lstStyle/>
        <a:p>
          <a:endParaRPr lang="pt-BR" sz="3200"/>
        </a:p>
      </dgm:t>
    </dgm:pt>
    <dgm:pt modelId="{07F5E858-41B3-4C53-89D1-9F89326F40A6}">
      <dgm:prSet phldrT="[Texto]" custT="1"/>
      <dgm:spPr/>
      <dgm:t>
        <a:bodyPr/>
        <a:lstStyle/>
        <a:p>
          <a:r>
            <a:rPr lang="pt-BR" sz="3200" dirty="0"/>
            <a:t>Relatórios de prestação de contas para o Mec</a:t>
          </a:r>
        </a:p>
      </dgm:t>
    </dgm:pt>
    <dgm:pt modelId="{D5231F18-AAEB-4227-848C-B9C2E89C46AA}" type="parTrans" cxnId="{B5DB16EE-F92B-4466-8607-938A8E67011A}">
      <dgm:prSet/>
      <dgm:spPr/>
      <dgm:t>
        <a:bodyPr/>
        <a:lstStyle/>
        <a:p>
          <a:endParaRPr lang="pt-BR" sz="3200"/>
        </a:p>
      </dgm:t>
    </dgm:pt>
    <dgm:pt modelId="{A10B93FA-6F9F-4F4F-BE5B-4A86C78A234F}" type="sibTrans" cxnId="{B5DB16EE-F92B-4466-8607-938A8E67011A}">
      <dgm:prSet/>
      <dgm:spPr/>
      <dgm:t>
        <a:bodyPr/>
        <a:lstStyle/>
        <a:p>
          <a:endParaRPr lang="pt-BR" sz="3200"/>
        </a:p>
      </dgm:t>
    </dgm:pt>
    <dgm:pt modelId="{D7B39827-1948-4A75-82D0-7EE56898FC72}">
      <dgm:prSet phldrT="[Texto]" custT="1"/>
      <dgm:spPr/>
      <dgm:t>
        <a:bodyPr/>
        <a:lstStyle/>
        <a:p>
          <a:r>
            <a:rPr lang="pt-BR" sz="3200" dirty="0"/>
            <a:t>Sistemas de controle</a:t>
          </a:r>
        </a:p>
      </dgm:t>
    </dgm:pt>
    <dgm:pt modelId="{B64AC9B0-4CA6-4FF3-A4AD-276E177A5039}" type="parTrans" cxnId="{155C6701-46F4-4AB7-9BD2-A3985AAB5722}">
      <dgm:prSet/>
      <dgm:spPr/>
      <dgm:t>
        <a:bodyPr/>
        <a:lstStyle/>
        <a:p>
          <a:endParaRPr lang="pt-BR" sz="3200"/>
        </a:p>
      </dgm:t>
    </dgm:pt>
    <dgm:pt modelId="{59F2B403-0EBB-4723-A7B2-E0117F1A918B}" type="sibTrans" cxnId="{155C6701-46F4-4AB7-9BD2-A3985AAB5722}">
      <dgm:prSet/>
      <dgm:spPr/>
      <dgm:t>
        <a:bodyPr/>
        <a:lstStyle/>
        <a:p>
          <a:endParaRPr lang="pt-BR" sz="3200"/>
        </a:p>
      </dgm:t>
    </dgm:pt>
    <dgm:pt modelId="{83BC79C1-42EE-41C5-978B-8B056DB164A1}" type="pres">
      <dgm:prSet presAssocID="{B7453F06-AF5E-4B5C-90CD-D32B852DFB83}" presName="linear" presStyleCnt="0">
        <dgm:presLayoutVars>
          <dgm:dir/>
          <dgm:animLvl val="lvl"/>
          <dgm:resizeHandles val="exact"/>
        </dgm:presLayoutVars>
      </dgm:prSet>
      <dgm:spPr/>
    </dgm:pt>
    <dgm:pt modelId="{61787635-4F8B-4258-85E0-3068DD7F8412}" type="pres">
      <dgm:prSet presAssocID="{8F521AFF-53D8-4ED5-801D-497977BEAE02}" presName="parentLin" presStyleCnt="0"/>
      <dgm:spPr/>
    </dgm:pt>
    <dgm:pt modelId="{2906F62A-B395-4F0E-A1C2-C0C651A43763}" type="pres">
      <dgm:prSet presAssocID="{8F521AFF-53D8-4ED5-801D-497977BEAE02}" presName="parentLeftMargin" presStyleLbl="node1" presStyleIdx="0" presStyleCnt="7"/>
      <dgm:spPr/>
    </dgm:pt>
    <dgm:pt modelId="{74C4E319-CACC-45C4-ADDA-CE01CFF5CE61}" type="pres">
      <dgm:prSet presAssocID="{8F521AFF-53D8-4ED5-801D-497977BEAE02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46BAE984-71E6-45A4-BA52-D3E23E585A61}" type="pres">
      <dgm:prSet presAssocID="{8F521AFF-53D8-4ED5-801D-497977BEAE02}" presName="negativeSpace" presStyleCnt="0"/>
      <dgm:spPr/>
    </dgm:pt>
    <dgm:pt modelId="{8CBF3013-ABC3-494A-8603-AF945111D405}" type="pres">
      <dgm:prSet presAssocID="{8F521AFF-53D8-4ED5-801D-497977BEAE02}" presName="childText" presStyleLbl="conFgAcc1" presStyleIdx="0" presStyleCnt="7">
        <dgm:presLayoutVars>
          <dgm:bulletEnabled val="1"/>
        </dgm:presLayoutVars>
      </dgm:prSet>
      <dgm:spPr/>
    </dgm:pt>
    <dgm:pt modelId="{9EEE9FC7-6E83-4555-AACA-6FA98B3F069D}" type="pres">
      <dgm:prSet presAssocID="{0949D2ED-0876-468D-9923-4D5F42AD6BBD}" presName="spaceBetweenRectangles" presStyleCnt="0"/>
      <dgm:spPr/>
    </dgm:pt>
    <dgm:pt modelId="{1D5F60A7-C119-48B6-9263-5FB3232F5DA2}" type="pres">
      <dgm:prSet presAssocID="{14FD870F-CFD2-45E6-BFFB-F1987025EC16}" presName="parentLin" presStyleCnt="0"/>
      <dgm:spPr/>
    </dgm:pt>
    <dgm:pt modelId="{A54A0C03-C326-4E3E-96E0-F831A5B9581C}" type="pres">
      <dgm:prSet presAssocID="{14FD870F-CFD2-45E6-BFFB-F1987025EC16}" presName="parentLeftMargin" presStyleLbl="node1" presStyleIdx="0" presStyleCnt="7"/>
      <dgm:spPr/>
    </dgm:pt>
    <dgm:pt modelId="{C86552E6-CDD8-4B70-BEEC-E9DC11B6098A}" type="pres">
      <dgm:prSet presAssocID="{14FD870F-CFD2-45E6-BFFB-F1987025EC16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EC2BDCB4-E108-4C6A-80C0-B0F6C356778F}" type="pres">
      <dgm:prSet presAssocID="{14FD870F-CFD2-45E6-BFFB-F1987025EC16}" presName="negativeSpace" presStyleCnt="0"/>
      <dgm:spPr/>
    </dgm:pt>
    <dgm:pt modelId="{250CDAE3-7D93-4504-95BE-50F61630B288}" type="pres">
      <dgm:prSet presAssocID="{14FD870F-CFD2-45E6-BFFB-F1987025EC16}" presName="childText" presStyleLbl="conFgAcc1" presStyleIdx="1" presStyleCnt="7">
        <dgm:presLayoutVars>
          <dgm:bulletEnabled val="1"/>
        </dgm:presLayoutVars>
      </dgm:prSet>
      <dgm:spPr/>
    </dgm:pt>
    <dgm:pt modelId="{51B87BAD-A439-4B19-A178-7500D0FFB3D2}" type="pres">
      <dgm:prSet presAssocID="{BDDEFCD5-A4B9-424B-82AA-C851F4A388AF}" presName="spaceBetweenRectangles" presStyleCnt="0"/>
      <dgm:spPr/>
    </dgm:pt>
    <dgm:pt modelId="{D1A437C1-654A-4DBA-BA8A-F75637387693}" type="pres">
      <dgm:prSet presAssocID="{718478E0-5995-4D63-8B98-183989A8AF39}" presName="parentLin" presStyleCnt="0"/>
      <dgm:spPr/>
    </dgm:pt>
    <dgm:pt modelId="{0077C8C4-2393-49B4-8C07-301AE0B3DB32}" type="pres">
      <dgm:prSet presAssocID="{718478E0-5995-4D63-8B98-183989A8AF39}" presName="parentLeftMargin" presStyleLbl="node1" presStyleIdx="1" presStyleCnt="7"/>
      <dgm:spPr/>
    </dgm:pt>
    <dgm:pt modelId="{98E13310-EB4B-4125-9661-1A77C13C07FF}" type="pres">
      <dgm:prSet presAssocID="{718478E0-5995-4D63-8B98-183989A8AF39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A48D569A-64E3-4BDC-9D13-0B4DD39D2F40}" type="pres">
      <dgm:prSet presAssocID="{718478E0-5995-4D63-8B98-183989A8AF39}" presName="negativeSpace" presStyleCnt="0"/>
      <dgm:spPr/>
    </dgm:pt>
    <dgm:pt modelId="{042DE17D-A97C-4DE4-95C6-E81F5F1DBA28}" type="pres">
      <dgm:prSet presAssocID="{718478E0-5995-4D63-8B98-183989A8AF39}" presName="childText" presStyleLbl="conFgAcc1" presStyleIdx="2" presStyleCnt="7">
        <dgm:presLayoutVars>
          <dgm:bulletEnabled val="1"/>
        </dgm:presLayoutVars>
      </dgm:prSet>
      <dgm:spPr/>
    </dgm:pt>
    <dgm:pt modelId="{D701F3D2-3DA0-45AE-B486-47E2249B9A2F}" type="pres">
      <dgm:prSet presAssocID="{1D5ABCC1-34E1-4582-AD4B-B1B1E5056114}" presName="spaceBetweenRectangles" presStyleCnt="0"/>
      <dgm:spPr/>
    </dgm:pt>
    <dgm:pt modelId="{E83650ED-2646-4D2E-8683-4110F32A2710}" type="pres">
      <dgm:prSet presAssocID="{81628825-AAE6-4ACE-88FE-BD18716CD0A1}" presName="parentLin" presStyleCnt="0"/>
      <dgm:spPr/>
    </dgm:pt>
    <dgm:pt modelId="{B142FA1F-C86E-46F8-8DE6-59849596D866}" type="pres">
      <dgm:prSet presAssocID="{81628825-AAE6-4ACE-88FE-BD18716CD0A1}" presName="parentLeftMargin" presStyleLbl="node1" presStyleIdx="2" presStyleCnt="7"/>
      <dgm:spPr/>
    </dgm:pt>
    <dgm:pt modelId="{55F346D2-B563-48A7-9682-808C7F57039A}" type="pres">
      <dgm:prSet presAssocID="{81628825-AAE6-4ACE-88FE-BD18716CD0A1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5BB24B62-9D13-4AC5-B866-C0F182CE0782}" type="pres">
      <dgm:prSet presAssocID="{81628825-AAE6-4ACE-88FE-BD18716CD0A1}" presName="negativeSpace" presStyleCnt="0"/>
      <dgm:spPr/>
    </dgm:pt>
    <dgm:pt modelId="{FC2411CF-D449-4BF1-9B8C-F97C1539E24F}" type="pres">
      <dgm:prSet presAssocID="{81628825-AAE6-4ACE-88FE-BD18716CD0A1}" presName="childText" presStyleLbl="conFgAcc1" presStyleIdx="3" presStyleCnt="7">
        <dgm:presLayoutVars>
          <dgm:bulletEnabled val="1"/>
        </dgm:presLayoutVars>
      </dgm:prSet>
      <dgm:spPr/>
    </dgm:pt>
    <dgm:pt modelId="{6D0E844C-C94C-46ED-B2B8-7820382A33DE}" type="pres">
      <dgm:prSet presAssocID="{AB8911F1-5E78-4739-A4FC-0EA585A93510}" presName="spaceBetweenRectangles" presStyleCnt="0"/>
      <dgm:spPr/>
    </dgm:pt>
    <dgm:pt modelId="{F4318985-2314-4BC8-9036-3EA2B28F1E87}" type="pres">
      <dgm:prSet presAssocID="{B553C7DC-A50C-4E43-99B8-CFD022D6B6C0}" presName="parentLin" presStyleCnt="0"/>
      <dgm:spPr/>
    </dgm:pt>
    <dgm:pt modelId="{FACB6BB4-758E-4AB0-A08E-0E9C5E6B5EE5}" type="pres">
      <dgm:prSet presAssocID="{B553C7DC-A50C-4E43-99B8-CFD022D6B6C0}" presName="parentLeftMargin" presStyleLbl="node1" presStyleIdx="3" presStyleCnt="7"/>
      <dgm:spPr/>
    </dgm:pt>
    <dgm:pt modelId="{502B52D9-ECE8-4702-816A-51C07E93726F}" type="pres">
      <dgm:prSet presAssocID="{B553C7DC-A50C-4E43-99B8-CFD022D6B6C0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810DC309-1AA6-4B81-95A7-639650B1D3F9}" type="pres">
      <dgm:prSet presAssocID="{B553C7DC-A50C-4E43-99B8-CFD022D6B6C0}" presName="negativeSpace" presStyleCnt="0"/>
      <dgm:spPr/>
    </dgm:pt>
    <dgm:pt modelId="{BF274818-C8B8-43BF-8D67-4E2524265012}" type="pres">
      <dgm:prSet presAssocID="{B553C7DC-A50C-4E43-99B8-CFD022D6B6C0}" presName="childText" presStyleLbl="conFgAcc1" presStyleIdx="4" presStyleCnt="7">
        <dgm:presLayoutVars>
          <dgm:bulletEnabled val="1"/>
        </dgm:presLayoutVars>
      </dgm:prSet>
      <dgm:spPr/>
    </dgm:pt>
    <dgm:pt modelId="{C810FEE9-4185-4160-BB34-37EC6D671C42}" type="pres">
      <dgm:prSet presAssocID="{B08522AF-734A-489E-8C17-376068BED03C}" presName="spaceBetweenRectangles" presStyleCnt="0"/>
      <dgm:spPr/>
    </dgm:pt>
    <dgm:pt modelId="{C688CED6-0810-4865-BBE5-CEB10E7A5D5F}" type="pres">
      <dgm:prSet presAssocID="{07F5E858-41B3-4C53-89D1-9F89326F40A6}" presName="parentLin" presStyleCnt="0"/>
      <dgm:spPr/>
    </dgm:pt>
    <dgm:pt modelId="{390C8DC6-6026-40D8-B493-7D087CE6A077}" type="pres">
      <dgm:prSet presAssocID="{07F5E858-41B3-4C53-89D1-9F89326F40A6}" presName="parentLeftMargin" presStyleLbl="node1" presStyleIdx="4" presStyleCnt="7"/>
      <dgm:spPr/>
    </dgm:pt>
    <dgm:pt modelId="{FE01A1F8-A49D-4960-81E2-155ED798FD5D}" type="pres">
      <dgm:prSet presAssocID="{07F5E858-41B3-4C53-89D1-9F89326F40A6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3B4B309A-A7E4-4F9D-BFCC-CE48C35C7A8C}" type="pres">
      <dgm:prSet presAssocID="{07F5E858-41B3-4C53-89D1-9F89326F40A6}" presName="negativeSpace" presStyleCnt="0"/>
      <dgm:spPr/>
    </dgm:pt>
    <dgm:pt modelId="{D1A9EBF9-946B-4F98-BE0B-3DA9D6AD1EAE}" type="pres">
      <dgm:prSet presAssocID="{07F5E858-41B3-4C53-89D1-9F89326F40A6}" presName="childText" presStyleLbl="conFgAcc1" presStyleIdx="5" presStyleCnt="7">
        <dgm:presLayoutVars>
          <dgm:bulletEnabled val="1"/>
        </dgm:presLayoutVars>
      </dgm:prSet>
      <dgm:spPr/>
    </dgm:pt>
    <dgm:pt modelId="{57EB26F9-1BA6-4F16-BCDE-97830C481DE9}" type="pres">
      <dgm:prSet presAssocID="{A10B93FA-6F9F-4F4F-BE5B-4A86C78A234F}" presName="spaceBetweenRectangles" presStyleCnt="0"/>
      <dgm:spPr/>
    </dgm:pt>
    <dgm:pt modelId="{E440E28A-470C-44F5-9276-5E4E7938AD67}" type="pres">
      <dgm:prSet presAssocID="{D7B39827-1948-4A75-82D0-7EE56898FC72}" presName="parentLin" presStyleCnt="0"/>
      <dgm:spPr/>
    </dgm:pt>
    <dgm:pt modelId="{AC225CC7-0148-42F1-9A9D-81720A75AAE6}" type="pres">
      <dgm:prSet presAssocID="{D7B39827-1948-4A75-82D0-7EE56898FC72}" presName="parentLeftMargin" presStyleLbl="node1" presStyleIdx="5" presStyleCnt="7"/>
      <dgm:spPr/>
    </dgm:pt>
    <dgm:pt modelId="{07A90F4B-E1E5-4331-B234-9E87AD21B7DE}" type="pres">
      <dgm:prSet presAssocID="{D7B39827-1948-4A75-82D0-7EE56898FC72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B15EE9F7-8BB2-43C1-B5EA-D175AFDC7537}" type="pres">
      <dgm:prSet presAssocID="{D7B39827-1948-4A75-82D0-7EE56898FC72}" presName="negativeSpace" presStyleCnt="0"/>
      <dgm:spPr/>
    </dgm:pt>
    <dgm:pt modelId="{7816AF16-D3A2-4476-97DF-7935881AA95C}" type="pres">
      <dgm:prSet presAssocID="{D7B39827-1948-4A75-82D0-7EE56898FC72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155C6701-46F4-4AB7-9BD2-A3985AAB5722}" srcId="{B7453F06-AF5E-4B5C-90CD-D32B852DFB83}" destId="{D7B39827-1948-4A75-82D0-7EE56898FC72}" srcOrd="6" destOrd="0" parTransId="{B64AC9B0-4CA6-4FF3-A4AD-276E177A5039}" sibTransId="{59F2B403-0EBB-4723-A7B2-E0117F1A918B}"/>
    <dgm:cxn modelId="{DFD69807-DDC9-41A8-9A65-E29D594671F3}" type="presOf" srcId="{B7453F06-AF5E-4B5C-90CD-D32B852DFB83}" destId="{83BC79C1-42EE-41C5-978B-8B056DB164A1}" srcOrd="0" destOrd="0" presId="urn:microsoft.com/office/officeart/2005/8/layout/list1"/>
    <dgm:cxn modelId="{8D3EAD0C-48DB-426E-A05D-FE93662F7FE3}" type="presOf" srcId="{718478E0-5995-4D63-8B98-183989A8AF39}" destId="{98E13310-EB4B-4125-9661-1A77C13C07FF}" srcOrd="1" destOrd="0" presId="urn:microsoft.com/office/officeart/2005/8/layout/list1"/>
    <dgm:cxn modelId="{75045112-F6CB-4400-9F95-28BF04607F96}" type="presOf" srcId="{B553C7DC-A50C-4E43-99B8-CFD022D6B6C0}" destId="{FACB6BB4-758E-4AB0-A08E-0E9C5E6B5EE5}" srcOrd="0" destOrd="0" presId="urn:microsoft.com/office/officeart/2005/8/layout/list1"/>
    <dgm:cxn modelId="{14A9E429-E834-446C-97D7-23CA9C5ADD04}" srcId="{B7453F06-AF5E-4B5C-90CD-D32B852DFB83}" destId="{718478E0-5995-4D63-8B98-183989A8AF39}" srcOrd="2" destOrd="0" parTransId="{203FD658-180E-4DED-A876-7265837F1CEA}" sibTransId="{1D5ABCC1-34E1-4582-AD4B-B1B1E5056114}"/>
    <dgm:cxn modelId="{A2E2C933-A722-449C-87A8-3C573018612B}" srcId="{B7453F06-AF5E-4B5C-90CD-D32B852DFB83}" destId="{81628825-AAE6-4ACE-88FE-BD18716CD0A1}" srcOrd="3" destOrd="0" parTransId="{61136DFC-43CC-4A89-94BA-0A12FF182F65}" sibTransId="{AB8911F1-5E78-4739-A4FC-0EA585A93510}"/>
    <dgm:cxn modelId="{9CCB893E-2FB1-459F-A9B3-9A56897BC604}" srcId="{B7453F06-AF5E-4B5C-90CD-D32B852DFB83}" destId="{8F521AFF-53D8-4ED5-801D-497977BEAE02}" srcOrd="0" destOrd="0" parTransId="{311F1489-10FF-4AAC-B016-D09D8CE8033C}" sibTransId="{0949D2ED-0876-468D-9923-4D5F42AD6BBD}"/>
    <dgm:cxn modelId="{31EA455E-6E47-48BA-BC88-4E71DA90C814}" srcId="{B7453F06-AF5E-4B5C-90CD-D32B852DFB83}" destId="{B553C7DC-A50C-4E43-99B8-CFD022D6B6C0}" srcOrd="4" destOrd="0" parTransId="{45A14B1C-9CE4-4E21-ABD3-4F7D307B53B6}" sibTransId="{B08522AF-734A-489E-8C17-376068BED03C}"/>
    <dgm:cxn modelId="{991EEE5F-6E83-42ED-8ECB-AB29D600EDC7}" type="presOf" srcId="{8F521AFF-53D8-4ED5-801D-497977BEAE02}" destId="{2906F62A-B395-4F0E-A1C2-C0C651A43763}" srcOrd="0" destOrd="0" presId="urn:microsoft.com/office/officeart/2005/8/layout/list1"/>
    <dgm:cxn modelId="{1693B145-E719-4D00-8099-1D785A6B034F}" type="presOf" srcId="{D7B39827-1948-4A75-82D0-7EE56898FC72}" destId="{07A90F4B-E1E5-4331-B234-9E87AD21B7DE}" srcOrd="1" destOrd="0" presId="urn:microsoft.com/office/officeart/2005/8/layout/list1"/>
    <dgm:cxn modelId="{BE1BB168-1756-4DBE-B4B4-3565BF4F7B81}" type="presOf" srcId="{81628825-AAE6-4ACE-88FE-BD18716CD0A1}" destId="{B142FA1F-C86E-46F8-8DE6-59849596D866}" srcOrd="0" destOrd="0" presId="urn:microsoft.com/office/officeart/2005/8/layout/list1"/>
    <dgm:cxn modelId="{039B9F6E-0139-4D76-B75D-924661BDE1D6}" type="presOf" srcId="{14FD870F-CFD2-45E6-BFFB-F1987025EC16}" destId="{C86552E6-CDD8-4B70-BEEC-E9DC11B6098A}" srcOrd="1" destOrd="0" presId="urn:microsoft.com/office/officeart/2005/8/layout/list1"/>
    <dgm:cxn modelId="{21557B80-9086-4AAF-8583-63949700218E}" type="presOf" srcId="{B553C7DC-A50C-4E43-99B8-CFD022D6B6C0}" destId="{502B52D9-ECE8-4702-816A-51C07E93726F}" srcOrd="1" destOrd="0" presId="urn:microsoft.com/office/officeart/2005/8/layout/list1"/>
    <dgm:cxn modelId="{C4C3729A-FFE4-49F9-AC15-6D29B2DFF538}" srcId="{B7453F06-AF5E-4B5C-90CD-D32B852DFB83}" destId="{14FD870F-CFD2-45E6-BFFB-F1987025EC16}" srcOrd="1" destOrd="0" parTransId="{C9BDFCD3-F864-4351-A6CD-97DB16C8332A}" sibTransId="{BDDEFCD5-A4B9-424B-82AA-C851F4A388AF}"/>
    <dgm:cxn modelId="{DEC635A0-2E59-450A-B8E2-AB381FC6261A}" type="presOf" srcId="{81628825-AAE6-4ACE-88FE-BD18716CD0A1}" destId="{55F346D2-B563-48A7-9682-808C7F57039A}" srcOrd="1" destOrd="0" presId="urn:microsoft.com/office/officeart/2005/8/layout/list1"/>
    <dgm:cxn modelId="{DD8842AC-1A3A-4939-8BAD-93BE35BC9725}" type="presOf" srcId="{D7B39827-1948-4A75-82D0-7EE56898FC72}" destId="{AC225CC7-0148-42F1-9A9D-81720A75AAE6}" srcOrd="0" destOrd="0" presId="urn:microsoft.com/office/officeart/2005/8/layout/list1"/>
    <dgm:cxn modelId="{523A06BC-7FB5-4C90-82B3-340FE67A4452}" type="presOf" srcId="{07F5E858-41B3-4C53-89D1-9F89326F40A6}" destId="{FE01A1F8-A49D-4960-81E2-155ED798FD5D}" srcOrd="1" destOrd="0" presId="urn:microsoft.com/office/officeart/2005/8/layout/list1"/>
    <dgm:cxn modelId="{25B6DDC0-8831-4FA7-B6BD-DCEE49FD3697}" type="presOf" srcId="{718478E0-5995-4D63-8B98-183989A8AF39}" destId="{0077C8C4-2393-49B4-8C07-301AE0B3DB32}" srcOrd="0" destOrd="0" presId="urn:microsoft.com/office/officeart/2005/8/layout/list1"/>
    <dgm:cxn modelId="{17B20CCD-7D31-4156-9D97-F5C5796A4B2D}" type="presOf" srcId="{8F521AFF-53D8-4ED5-801D-497977BEAE02}" destId="{74C4E319-CACC-45C4-ADDA-CE01CFF5CE61}" srcOrd="1" destOrd="0" presId="urn:microsoft.com/office/officeart/2005/8/layout/list1"/>
    <dgm:cxn modelId="{AEAF82E2-926C-4A45-9196-6124D5E44BDA}" type="presOf" srcId="{14FD870F-CFD2-45E6-BFFB-F1987025EC16}" destId="{A54A0C03-C326-4E3E-96E0-F831A5B9581C}" srcOrd="0" destOrd="0" presId="urn:microsoft.com/office/officeart/2005/8/layout/list1"/>
    <dgm:cxn modelId="{01D8B8E5-D9B4-40CD-A1F3-672F603AC005}" type="presOf" srcId="{07F5E858-41B3-4C53-89D1-9F89326F40A6}" destId="{390C8DC6-6026-40D8-B493-7D087CE6A077}" srcOrd="0" destOrd="0" presId="urn:microsoft.com/office/officeart/2005/8/layout/list1"/>
    <dgm:cxn modelId="{B5DB16EE-F92B-4466-8607-938A8E67011A}" srcId="{B7453F06-AF5E-4B5C-90CD-D32B852DFB83}" destId="{07F5E858-41B3-4C53-89D1-9F89326F40A6}" srcOrd="5" destOrd="0" parTransId="{D5231F18-AAEB-4227-848C-B9C2E89C46AA}" sibTransId="{A10B93FA-6F9F-4F4F-BE5B-4A86C78A234F}"/>
    <dgm:cxn modelId="{7D980214-10E5-440D-B002-61FEEC0D1E8F}" type="presParOf" srcId="{83BC79C1-42EE-41C5-978B-8B056DB164A1}" destId="{61787635-4F8B-4258-85E0-3068DD7F8412}" srcOrd="0" destOrd="0" presId="urn:microsoft.com/office/officeart/2005/8/layout/list1"/>
    <dgm:cxn modelId="{D8753C23-58FE-4A72-ADE3-46129BF97876}" type="presParOf" srcId="{61787635-4F8B-4258-85E0-3068DD7F8412}" destId="{2906F62A-B395-4F0E-A1C2-C0C651A43763}" srcOrd="0" destOrd="0" presId="urn:microsoft.com/office/officeart/2005/8/layout/list1"/>
    <dgm:cxn modelId="{8E29A815-49BE-464A-81B9-70D2DEF0A1D5}" type="presParOf" srcId="{61787635-4F8B-4258-85E0-3068DD7F8412}" destId="{74C4E319-CACC-45C4-ADDA-CE01CFF5CE61}" srcOrd="1" destOrd="0" presId="urn:microsoft.com/office/officeart/2005/8/layout/list1"/>
    <dgm:cxn modelId="{FA7AE0E5-2753-43B6-B419-E6D2F4B440DD}" type="presParOf" srcId="{83BC79C1-42EE-41C5-978B-8B056DB164A1}" destId="{46BAE984-71E6-45A4-BA52-D3E23E585A61}" srcOrd="1" destOrd="0" presId="urn:microsoft.com/office/officeart/2005/8/layout/list1"/>
    <dgm:cxn modelId="{C162431D-F27C-4AF2-8F29-DEF5AE40CAA2}" type="presParOf" srcId="{83BC79C1-42EE-41C5-978B-8B056DB164A1}" destId="{8CBF3013-ABC3-494A-8603-AF945111D405}" srcOrd="2" destOrd="0" presId="urn:microsoft.com/office/officeart/2005/8/layout/list1"/>
    <dgm:cxn modelId="{3DFBAF6C-A5D7-458F-B666-16E1D3C127C1}" type="presParOf" srcId="{83BC79C1-42EE-41C5-978B-8B056DB164A1}" destId="{9EEE9FC7-6E83-4555-AACA-6FA98B3F069D}" srcOrd="3" destOrd="0" presId="urn:microsoft.com/office/officeart/2005/8/layout/list1"/>
    <dgm:cxn modelId="{367F8F4C-4BA2-4210-9F3F-FA3679173FBE}" type="presParOf" srcId="{83BC79C1-42EE-41C5-978B-8B056DB164A1}" destId="{1D5F60A7-C119-48B6-9263-5FB3232F5DA2}" srcOrd="4" destOrd="0" presId="urn:microsoft.com/office/officeart/2005/8/layout/list1"/>
    <dgm:cxn modelId="{0860A69E-863E-47B8-A8B1-9396C80C8F2D}" type="presParOf" srcId="{1D5F60A7-C119-48B6-9263-5FB3232F5DA2}" destId="{A54A0C03-C326-4E3E-96E0-F831A5B9581C}" srcOrd="0" destOrd="0" presId="urn:microsoft.com/office/officeart/2005/8/layout/list1"/>
    <dgm:cxn modelId="{A2648856-7706-4985-8063-2846A30E6D41}" type="presParOf" srcId="{1D5F60A7-C119-48B6-9263-5FB3232F5DA2}" destId="{C86552E6-CDD8-4B70-BEEC-E9DC11B6098A}" srcOrd="1" destOrd="0" presId="urn:microsoft.com/office/officeart/2005/8/layout/list1"/>
    <dgm:cxn modelId="{DB6FB6C1-971B-47B2-94A7-BD2EED07E632}" type="presParOf" srcId="{83BC79C1-42EE-41C5-978B-8B056DB164A1}" destId="{EC2BDCB4-E108-4C6A-80C0-B0F6C356778F}" srcOrd="5" destOrd="0" presId="urn:microsoft.com/office/officeart/2005/8/layout/list1"/>
    <dgm:cxn modelId="{7DE2C981-514C-420B-B2D7-7D72CFA8BA6F}" type="presParOf" srcId="{83BC79C1-42EE-41C5-978B-8B056DB164A1}" destId="{250CDAE3-7D93-4504-95BE-50F61630B288}" srcOrd="6" destOrd="0" presId="urn:microsoft.com/office/officeart/2005/8/layout/list1"/>
    <dgm:cxn modelId="{43B23B88-9766-4056-87A7-29CC6BFD377C}" type="presParOf" srcId="{83BC79C1-42EE-41C5-978B-8B056DB164A1}" destId="{51B87BAD-A439-4B19-A178-7500D0FFB3D2}" srcOrd="7" destOrd="0" presId="urn:microsoft.com/office/officeart/2005/8/layout/list1"/>
    <dgm:cxn modelId="{478BE2B8-F812-4316-A62A-9877F5D98052}" type="presParOf" srcId="{83BC79C1-42EE-41C5-978B-8B056DB164A1}" destId="{D1A437C1-654A-4DBA-BA8A-F75637387693}" srcOrd="8" destOrd="0" presId="urn:microsoft.com/office/officeart/2005/8/layout/list1"/>
    <dgm:cxn modelId="{8E96F30F-F267-4574-8ED5-98F292EB68FE}" type="presParOf" srcId="{D1A437C1-654A-4DBA-BA8A-F75637387693}" destId="{0077C8C4-2393-49B4-8C07-301AE0B3DB32}" srcOrd="0" destOrd="0" presId="urn:microsoft.com/office/officeart/2005/8/layout/list1"/>
    <dgm:cxn modelId="{4CF76D3F-8DD5-4FB8-A8C7-FD4DB8DE3859}" type="presParOf" srcId="{D1A437C1-654A-4DBA-BA8A-F75637387693}" destId="{98E13310-EB4B-4125-9661-1A77C13C07FF}" srcOrd="1" destOrd="0" presId="urn:microsoft.com/office/officeart/2005/8/layout/list1"/>
    <dgm:cxn modelId="{5997393A-3755-46D2-95E4-20692C610B5E}" type="presParOf" srcId="{83BC79C1-42EE-41C5-978B-8B056DB164A1}" destId="{A48D569A-64E3-4BDC-9D13-0B4DD39D2F40}" srcOrd="9" destOrd="0" presId="urn:microsoft.com/office/officeart/2005/8/layout/list1"/>
    <dgm:cxn modelId="{A0E336CD-CB5C-4E50-A6EB-1F7F0BBEA1D2}" type="presParOf" srcId="{83BC79C1-42EE-41C5-978B-8B056DB164A1}" destId="{042DE17D-A97C-4DE4-95C6-E81F5F1DBA28}" srcOrd="10" destOrd="0" presId="urn:microsoft.com/office/officeart/2005/8/layout/list1"/>
    <dgm:cxn modelId="{30B61BD5-4ADD-4413-A202-479CFA48349B}" type="presParOf" srcId="{83BC79C1-42EE-41C5-978B-8B056DB164A1}" destId="{D701F3D2-3DA0-45AE-B486-47E2249B9A2F}" srcOrd="11" destOrd="0" presId="urn:microsoft.com/office/officeart/2005/8/layout/list1"/>
    <dgm:cxn modelId="{8DAEB01C-D6E4-40E8-85F7-E30623FEB5F2}" type="presParOf" srcId="{83BC79C1-42EE-41C5-978B-8B056DB164A1}" destId="{E83650ED-2646-4D2E-8683-4110F32A2710}" srcOrd="12" destOrd="0" presId="urn:microsoft.com/office/officeart/2005/8/layout/list1"/>
    <dgm:cxn modelId="{CC9E093F-8FEF-4575-9FCF-949A227D5AAD}" type="presParOf" srcId="{E83650ED-2646-4D2E-8683-4110F32A2710}" destId="{B142FA1F-C86E-46F8-8DE6-59849596D866}" srcOrd="0" destOrd="0" presId="urn:microsoft.com/office/officeart/2005/8/layout/list1"/>
    <dgm:cxn modelId="{6610C41F-2313-4BA4-A63A-312EAB648D04}" type="presParOf" srcId="{E83650ED-2646-4D2E-8683-4110F32A2710}" destId="{55F346D2-B563-48A7-9682-808C7F57039A}" srcOrd="1" destOrd="0" presId="urn:microsoft.com/office/officeart/2005/8/layout/list1"/>
    <dgm:cxn modelId="{797FF658-95DA-4A90-A9C7-98ED0CD3041B}" type="presParOf" srcId="{83BC79C1-42EE-41C5-978B-8B056DB164A1}" destId="{5BB24B62-9D13-4AC5-B866-C0F182CE0782}" srcOrd="13" destOrd="0" presId="urn:microsoft.com/office/officeart/2005/8/layout/list1"/>
    <dgm:cxn modelId="{5C89EA47-76E8-4185-BCA5-090450D7326C}" type="presParOf" srcId="{83BC79C1-42EE-41C5-978B-8B056DB164A1}" destId="{FC2411CF-D449-4BF1-9B8C-F97C1539E24F}" srcOrd="14" destOrd="0" presId="urn:microsoft.com/office/officeart/2005/8/layout/list1"/>
    <dgm:cxn modelId="{1111067E-963A-448E-9560-3AA7D4D3125F}" type="presParOf" srcId="{83BC79C1-42EE-41C5-978B-8B056DB164A1}" destId="{6D0E844C-C94C-46ED-B2B8-7820382A33DE}" srcOrd="15" destOrd="0" presId="urn:microsoft.com/office/officeart/2005/8/layout/list1"/>
    <dgm:cxn modelId="{0346A3C2-42C7-4716-938F-A82A509B05ED}" type="presParOf" srcId="{83BC79C1-42EE-41C5-978B-8B056DB164A1}" destId="{F4318985-2314-4BC8-9036-3EA2B28F1E87}" srcOrd="16" destOrd="0" presId="urn:microsoft.com/office/officeart/2005/8/layout/list1"/>
    <dgm:cxn modelId="{3DB579CA-A182-4444-AD16-3E92A4F516C0}" type="presParOf" srcId="{F4318985-2314-4BC8-9036-3EA2B28F1E87}" destId="{FACB6BB4-758E-4AB0-A08E-0E9C5E6B5EE5}" srcOrd="0" destOrd="0" presId="urn:microsoft.com/office/officeart/2005/8/layout/list1"/>
    <dgm:cxn modelId="{132F173E-9921-4602-AAEF-9D115C2E9A1E}" type="presParOf" srcId="{F4318985-2314-4BC8-9036-3EA2B28F1E87}" destId="{502B52D9-ECE8-4702-816A-51C07E93726F}" srcOrd="1" destOrd="0" presId="urn:microsoft.com/office/officeart/2005/8/layout/list1"/>
    <dgm:cxn modelId="{9F1ABF0C-EA19-45F2-B0D1-5B08CDA1915C}" type="presParOf" srcId="{83BC79C1-42EE-41C5-978B-8B056DB164A1}" destId="{810DC309-1AA6-4B81-95A7-639650B1D3F9}" srcOrd="17" destOrd="0" presId="urn:microsoft.com/office/officeart/2005/8/layout/list1"/>
    <dgm:cxn modelId="{49EF1074-1258-4688-AA53-7069932D2FE3}" type="presParOf" srcId="{83BC79C1-42EE-41C5-978B-8B056DB164A1}" destId="{BF274818-C8B8-43BF-8D67-4E2524265012}" srcOrd="18" destOrd="0" presId="urn:microsoft.com/office/officeart/2005/8/layout/list1"/>
    <dgm:cxn modelId="{BCB25A7A-8020-4811-89C3-FD8755CB0EFB}" type="presParOf" srcId="{83BC79C1-42EE-41C5-978B-8B056DB164A1}" destId="{C810FEE9-4185-4160-BB34-37EC6D671C42}" srcOrd="19" destOrd="0" presId="urn:microsoft.com/office/officeart/2005/8/layout/list1"/>
    <dgm:cxn modelId="{1EF5F6CD-3363-4F29-9AD4-30C801A55823}" type="presParOf" srcId="{83BC79C1-42EE-41C5-978B-8B056DB164A1}" destId="{C688CED6-0810-4865-BBE5-CEB10E7A5D5F}" srcOrd="20" destOrd="0" presId="urn:microsoft.com/office/officeart/2005/8/layout/list1"/>
    <dgm:cxn modelId="{6D951241-9D50-4E02-8502-23A87DBF370D}" type="presParOf" srcId="{C688CED6-0810-4865-BBE5-CEB10E7A5D5F}" destId="{390C8DC6-6026-40D8-B493-7D087CE6A077}" srcOrd="0" destOrd="0" presId="urn:microsoft.com/office/officeart/2005/8/layout/list1"/>
    <dgm:cxn modelId="{70668343-FDC5-426A-9EAC-8AECEA4F305A}" type="presParOf" srcId="{C688CED6-0810-4865-BBE5-CEB10E7A5D5F}" destId="{FE01A1F8-A49D-4960-81E2-155ED798FD5D}" srcOrd="1" destOrd="0" presId="urn:microsoft.com/office/officeart/2005/8/layout/list1"/>
    <dgm:cxn modelId="{4661D345-DF40-4E59-8A16-00C38233A048}" type="presParOf" srcId="{83BC79C1-42EE-41C5-978B-8B056DB164A1}" destId="{3B4B309A-A7E4-4F9D-BFCC-CE48C35C7A8C}" srcOrd="21" destOrd="0" presId="urn:microsoft.com/office/officeart/2005/8/layout/list1"/>
    <dgm:cxn modelId="{E0F8A264-32F3-4B26-B3A7-FB0F4A4B1083}" type="presParOf" srcId="{83BC79C1-42EE-41C5-978B-8B056DB164A1}" destId="{D1A9EBF9-946B-4F98-BE0B-3DA9D6AD1EAE}" srcOrd="22" destOrd="0" presId="urn:microsoft.com/office/officeart/2005/8/layout/list1"/>
    <dgm:cxn modelId="{86077377-2C4E-4619-AA60-DFEB411A3D31}" type="presParOf" srcId="{83BC79C1-42EE-41C5-978B-8B056DB164A1}" destId="{57EB26F9-1BA6-4F16-BCDE-97830C481DE9}" srcOrd="23" destOrd="0" presId="urn:microsoft.com/office/officeart/2005/8/layout/list1"/>
    <dgm:cxn modelId="{EDA94F80-51DC-48D9-A760-3D55D1D22FA5}" type="presParOf" srcId="{83BC79C1-42EE-41C5-978B-8B056DB164A1}" destId="{E440E28A-470C-44F5-9276-5E4E7938AD67}" srcOrd="24" destOrd="0" presId="urn:microsoft.com/office/officeart/2005/8/layout/list1"/>
    <dgm:cxn modelId="{9B2602D3-4FF6-4FA0-97A7-E5D41B6475AA}" type="presParOf" srcId="{E440E28A-470C-44F5-9276-5E4E7938AD67}" destId="{AC225CC7-0148-42F1-9A9D-81720A75AAE6}" srcOrd="0" destOrd="0" presId="urn:microsoft.com/office/officeart/2005/8/layout/list1"/>
    <dgm:cxn modelId="{60182750-A99D-4436-8101-31B974B2BA8D}" type="presParOf" srcId="{E440E28A-470C-44F5-9276-5E4E7938AD67}" destId="{07A90F4B-E1E5-4331-B234-9E87AD21B7DE}" srcOrd="1" destOrd="0" presId="urn:microsoft.com/office/officeart/2005/8/layout/list1"/>
    <dgm:cxn modelId="{6A7B9315-71CC-4B97-970E-65B1A3D0B073}" type="presParOf" srcId="{83BC79C1-42EE-41C5-978B-8B056DB164A1}" destId="{B15EE9F7-8BB2-43C1-B5EA-D175AFDC7537}" srcOrd="25" destOrd="0" presId="urn:microsoft.com/office/officeart/2005/8/layout/list1"/>
    <dgm:cxn modelId="{12968676-443C-485E-86AD-7AB82DED813D}" type="presParOf" srcId="{83BC79C1-42EE-41C5-978B-8B056DB164A1}" destId="{7816AF16-D3A2-4476-97DF-7935881AA95C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F3013-ABC3-494A-8603-AF945111D405}">
      <dsp:nvSpPr>
        <dsp:cNvPr id="0" name=""/>
        <dsp:cNvSpPr/>
      </dsp:nvSpPr>
      <dsp:spPr>
        <a:xfrm>
          <a:off x="0" y="426774"/>
          <a:ext cx="121920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C4E319-CACC-45C4-ADDA-CE01CFF5CE61}">
      <dsp:nvSpPr>
        <dsp:cNvPr id="0" name=""/>
        <dsp:cNvSpPr/>
      </dsp:nvSpPr>
      <dsp:spPr>
        <a:xfrm>
          <a:off x="609600" y="131574"/>
          <a:ext cx="8534400" cy="590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/>
            <a:t>Controles Internos</a:t>
          </a:r>
        </a:p>
      </dsp:txBody>
      <dsp:txXfrm>
        <a:off x="638421" y="160395"/>
        <a:ext cx="8476758" cy="532758"/>
      </dsp:txXfrm>
    </dsp:sp>
    <dsp:sp modelId="{250CDAE3-7D93-4504-95BE-50F61630B288}">
      <dsp:nvSpPr>
        <dsp:cNvPr id="0" name=""/>
        <dsp:cNvSpPr/>
      </dsp:nvSpPr>
      <dsp:spPr>
        <a:xfrm>
          <a:off x="0" y="1333974"/>
          <a:ext cx="121920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780253"/>
              <a:satOff val="-973"/>
              <a:lumOff val="2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6552E6-CDD8-4B70-BEEC-E9DC11B6098A}">
      <dsp:nvSpPr>
        <dsp:cNvPr id="0" name=""/>
        <dsp:cNvSpPr/>
      </dsp:nvSpPr>
      <dsp:spPr>
        <a:xfrm>
          <a:off x="609600" y="1038774"/>
          <a:ext cx="8534400" cy="590400"/>
        </a:xfrm>
        <a:prstGeom prst="roundRect">
          <a:avLst/>
        </a:prstGeom>
        <a:solidFill>
          <a:schemeClr val="accent2">
            <a:hueOff val="780253"/>
            <a:satOff val="-973"/>
            <a:lumOff val="2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/>
            <a:t>Paineis</a:t>
          </a:r>
        </a:p>
      </dsp:txBody>
      <dsp:txXfrm>
        <a:off x="638421" y="1067595"/>
        <a:ext cx="8476758" cy="532758"/>
      </dsp:txXfrm>
    </dsp:sp>
    <dsp:sp modelId="{042DE17D-A97C-4DE4-95C6-E81F5F1DBA28}">
      <dsp:nvSpPr>
        <dsp:cNvPr id="0" name=""/>
        <dsp:cNvSpPr/>
      </dsp:nvSpPr>
      <dsp:spPr>
        <a:xfrm>
          <a:off x="0" y="2241174"/>
          <a:ext cx="121920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E13310-EB4B-4125-9661-1A77C13C07FF}">
      <dsp:nvSpPr>
        <dsp:cNvPr id="0" name=""/>
        <dsp:cNvSpPr/>
      </dsp:nvSpPr>
      <dsp:spPr>
        <a:xfrm>
          <a:off x="609600" y="1945974"/>
          <a:ext cx="8534400" cy="590400"/>
        </a:xfrm>
        <a:prstGeom prst="round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/>
            <a:t>Relatórios de Gestão</a:t>
          </a:r>
        </a:p>
      </dsp:txBody>
      <dsp:txXfrm>
        <a:off x="638421" y="1974795"/>
        <a:ext cx="8476758" cy="532758"/>
      </dsp:txXfrm>
    </dsp:sp>
    <dsp:sp modelId="{FC2411CF-D449-4BF1-9B8C-F97C1539E24F}">
      <dsp:nvSpPr>
        <dsp:cNvPr id="0" name=""/>
        <dsp:cNvSpPr/>
      </dsp:nvSpPr>
      <dsp:spPr>
        <a:xfrm>
          <a:off x="0" y="3148374"/>
          <a:ext cx="121920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346D2-B563-48A7-9682-808C7F57039A}">
      <dsp:nvSpPr>
        <dsp:cNvPr id="0" name=""/>
        <dsp:cNvSpPr/>
      </dsp:nvSpPr>
      <dsp:spPr>
        <a:xfrm>
          <a:off x="609600" y="2853174"/>
          <a:ext cx="8534400" cy="590400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/>
            <a:t>PDU</a:t>
          </a:r>
        </a:p>
      </dsp:txBody>
      <dsp:txXfrm>
        <a:off x="638421" y="2881995"/>
        <a:ext cx="8476758" cy="532758"/>
      </dsp:txXfrm>
    </dsp:sp>
    <dsp:sp modelId="{BF274818-C8B8-43BF-8D67-4E2524265012}">
      <dsp:nvSpPr>
        <dsp:cNvPr id="0" name=""/>
        <dsp:cNvSpPr/>
      </dsp:nvSpPr>
      <dsp:spPr>
        <a:xfrm>
          <a:off x="0" y="4055574"/>
          <a:ext cx="121920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2B52D9-ECE8-4702-816A-51C07E93726F}">
      <dsp:nvSpPr>
        <dsp:cNvPr id="0" name=""/>
        <dsp:cNvSpPr/>
      </dsp:nvSpPr>
      <dsp:spPr>
        <a:xfrm>
          <a:off x="609600" y="3760374"/>
          <a:ext cx="8534400" cy="590400"/>
        </a:xfrm>
        <a:prstGeom prst="round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/>
            <a:t>PDI</a:t>
          </a:r>
        </a:p>
      </dsp:txBody>
      <dsp:txXfrm>
        <a:off x="638421" y="3789195"/>
        <a:ext cx="8476758" cy="532758"/>
      </dsp:txXfrm>
    </dsp:sp>
    <dsp:sp modelId="{D1A9EBF9-946B-4F98-BE0B-3DA9D6AD1EAE}">
      <dsp:nvSpPr>
        <dsp:cNvPr id="0" name=""/>
        <dsp:cNvSpPr/>
      </dsp:nvSpPr>
      <dsp:spPr>
        <a:xfrm>
          <a:off x="0" y="4962774"/>
          <a:ext cx="121920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901266"/>
              <a:satOff val="-4866"/>
              <a:lumOff val="11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01A1F8-A49D-4960-81E2-155ED798FD5D}">
      <dsp:nvSpPr>
        <dsp:cNvPr id="0" name=""/>
        <dsp:cNvSpPr/>
      </dsp:nvSpPr>
      <dsp:spPr>
        <a:xfrm>
          <a:off x="609600" y="4667574"/>
          <a:ext cx="8534400" cy="590400"/>
        </a:xfrm>
        <a:prstGeom prst="roundRect">
          <a:avLst/>
        </a:prstGeom>
        <a:solidFill>
          <a:schemeClr val="accent2">
            <a:hueOff val="3901266"/>
            <a:satOff val="-4866"/>
            <a:lumOff val="11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/>
            <a:t>Relatórios de prestação de contas para o Mec</a:t>
          </a:r>
        </a:p>
      </dsp:txBody>
      <dsp:txXfrm>
        <a:off x="638421" y="4696395"/>
        <a:ext cx="8476758" cy="532758"/>
      </dsp:txXfrm>
    </dsp:sp>
    <dsp:sp modelId="{7816AF16-D3A2-4476-97DF-7935881AA95C}">
      <dsp:nvSpPr>
        <dsp:cNvPr id="0" name=""/>
        <dsp:cNvSpPr/>
      </dsp:nvSpPr>
      <dsp:spPr>
        <a:xfrm>
          <a:off x="0" y="5869974"/>
          <a:ext cx="121920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A90F4B-E1E5-4331-B234-9E87AD21B7DE}">
      <dsp:nvSpPr>
        <dsp:cNvPr id="0" name=""/>
        <dsp:cNvSpPr/>
      </dsp:nvSpPr>
      <dsp:spPr>
        <a:xfrm>
          <a:off x="609600" y="5574774"/>
          <a:ext cx="8534400" cy="59040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/>
            <a:t>Sistemas de controle</a:t>
          </a:r>
        </a:p>
      </dsp:txBody>
      <dsp:txXfrm>
        <a:off x="638421" y="5603595"/>
        <a:ext cx="8476758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image" Target="../media/image1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14/relationships/chartEx" Target="../charts/chartEx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.jpeg"/><Relationship Id="rId7" Type="http://schemas.openxmlformats.org/officeDocument/2006/relationships/image" Target="../media/image4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48531" y="1340919"/>
            <a:ext cx="524090" cy="5877732"/>
            <a:chOff x="0" y="0"/>
            <a:chExt cx="138032" cy="154804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8032" cy="1548045"/>
            </a:xfrm>
            <a:custGeom>
              <a:avLst/>
              <a:gdLst/>
              <a:ahLst/>
              <a:cxnLst/>
              <a:rect l="l" t="t" r="r" b="b"/>
              <a:pathLst>
                <a:path w="138032" h="1548045">
                  <a:moveTo>
                    <a:pt x="0" y="0"/>
                  </a:moveTo>
                  <a:lnTo>
                    <a:pt x="138032" y="0"/>
                  </a:lnTo>
                  <a:lnTo>
                    <a:pt x="138032" y="1548045"/>
                  </a:lnTo>
                  <a:lnTo>
                    <a:pt x="0" y="1548045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38032" cy="15861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-1720697">
            <a:off x="14662164" y="-1522015"/>
            <a:ext cx="953801" cy="14111338"/>
            <a:chOff x="0" y="0"/>
            <a:chExt cx="251207" cy="371656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51207" cy="3716566"/>
            </a:xfrm>
            <a:custGeom>
              <a:avLst/>
              <a:gdLst/>
              <a:ahLst/>
              <a:cxnLst/>
              <a:rect l="l" t="t" r="r" b="b"/>
              <a:pathLst>
                <a:path w="251207" h="3716566">
                  <a:moveTo>
                    <a:pt x="125603" y="0"/>
                  </a:moveTo>
                  <a:lnTo>
                    <a:pt x="125603" y="0"/>
                  </a:lnTo>
                  <a:cubicBezTo>
                    <a:pt x="158916" y="0"/>
                    <a:pt x="190863" y="13233"/>
                    <a:pt x="214418" y="36788"/>
                  </a:cubicBezTo>
                  <a:cubicBezTo>
                    <a:pt x="237974" y="60344"/>
                    <a:pt x="251207" y="92291"/>
                    <a:pt x="251207" y="125603"/>
                  </a:cubicBezTo>
                  <a:lnTo>
                    <a:pt x="251207" y="3590963"/>
                  </a:lnTo>
                  <a:cubicBezTo>
                    <a:pt x="251207" y="3660332"/>
                    <a:pt x="194972" y="3716566"/>
                    <a:pt x="125603" y="3716566"/>
                  </a:cubicBezTo>
                  <a:lnTo>
                    <a:pt x="125603" y="3716566"/>
                  </a:lnTo>
                  <a:cubicBezTo>
                    <a:pt x="56235" y="3716566"/>
                    <a:pt x="0" y="3660332"/>
                    <a:pt x="0" y="3590963"/>
                  </a:cubicBezTo>
                  <a:lnTo>
                    <a:pt x="0" y="125603"/>
                  </a:lnTo>
                  <a:cubicBezTo>
                    <a:pt x="0" y="56235"/>
                    <a:pt x="56235" y="0"/>
                    <a:pt x="125603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251207" cy="37641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 rot="-1720697">
            <a:off x="15575346" y="-1602641"/>
            <a:ext cx="953801" cy="13667799"/>
            <a:chOff x="0" y="0"/>
            <a:chExt cx="251207" cy="359975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 rot="-1720697">
            <a:off x="16579932" y="-1690400"/>
            <a:ext cx="953801" cy="13667799"/>
            <a:chOff x="0" y="0"/>
            <a:chExt cx="251207" cy="359975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 rot="-1720697">
            <a:off x="17538866" y="-1857569"/>
            <a:ext cx="953801" cy="13667799"/>
            <a:chOff x="0" y="0"/>
            <a:chExt cx="251207" cy="359975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 rot="-1720697">
            <a:off x="18359992" y="-2182109"/>
            <a:ext cx="953801" cy="13667799"/>
            <a:chOff x="0" y="0"/>
            <a:chExt cx="251207" cy="359975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 rot="-1720697">
            <a:off x="19181967" y="-2631341"/>
            <a:ext cx="953801" cy="13667799"/>
            <a:chOff x="0" y="0"/>
            <a:chExt cx="251207" cy="359975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 rot="-1720697">
            <a:off x="20156118" y="-2631341"/>
            <a:ext cx="953801" cy="13667799"/>
            <a:chOff x="0" y="0"/>
            <a:chExt cx="251207" cy="359975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 rot="-1720697">
            <a:off x="13953072" y="-1391410"/>
            <a:ext cx="953801" cy="15220285"/>
            <a:chOff x="0" y="0"/>
            <a:chExt cx="251207" cy="4008635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51207" cy="4008635"/>
            </a:xfrm>
            <a:custGeom>
              <a:avLst/>
              <a:gdLst/>
              <a:ahLst/>
              <a:cxnLst/>
              <a:rect l="l" t="t" r="r" b="b"/>
              <a:pathLst>
                <a:path w="251207" h="4008635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886881"/>
                  </a:lnTo>
                  <a:cubicBezTo>
                    <a:pt x="251207" y="3954124"/>
                    <a:pt x="196696" y="4008635"/>
                    <a:pt x="129453" y="4008635"/>
                  </a:cubicBezTo>
                  <a:lnTo>
                    <a:pt x="121754" y="4008635"/>
                  </a:lnTo>
                  <a:cubicBezTo>
                    <a:pt x="54511" y="4008635"/>
                    <a:pt x="0" y="3954124"/>
                    <a:pt x="0" y="3886881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47625"/>
              <a:ext cx="251207" cy="40562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7326322" y="6055983"/>
            <a:ext cx="4927819" cy="4513106"/>
            <a:chOff x="0" y="0"/>
            <a:chExt cx="812800" cy="744397"/>
          </a:xfrm>
        </p:grpSpPr>
        <p:sp>
          <p:nvSpPr>
            <p:cNvPr id="37" name="Freeform 37"/>
            <p:cNvSpPr/>
            <p:nvPr/>
          </p:nvSpPr>
          <p:spPr>
            <a:xfrm>
              <a:off x="25591" y="40086"/>
              <a:ext cx="761618" cy="704311"/>
            </a:xfrm>
            <a:custGeom>
              <a:avLst/>
              <a:gdLst/>
              <a:ahLst/>
              <a:cxnLst/>
              <a:rect l="l" t="t" r="r" b="b"/>
              <a:pathLst>
                <a:path w="761618" h="704311">
                  <a:moveTo>
                    <a:pt x="413181" y="19209"/>
                  </a:moveTo>
                  <a:lnTo>
                    <a:pt x="754837" y="645016"/>
                  </a:lnTo>
                  <a:cubicBezTo>
                    <a:pt x="761618" y="657436"/>
                    <a:pt x="761348" y="672511"/>
                    <a:pt x="754127" y="684681"/>
                  </a:cubicBezTo>
                  <a:cubicBezTo>
                    <a:pt x="746906" y="696850"/>
                    <a:pt x="733804" y="704311"/>
                    <a:pt x="719653" y="704311"/>
                  </a:cubicBezTo>
                  <a:lnTo>
                    <a:pt x="41965" y="704311"/>
                  </a:lnTo>
                  <a:cubicBezTo>
                    <a:pt x="27814" y="704311"/>
                    <a:pt x="14712" y="696850"/>
                    <a:pt x="7491" y="684681"/>
                  </a:cubicBezTo>
                  <a:cubicBezTo>
                    <a:pt x="270" y="672511"/>
                    <a:pt x="0" y="657436"/>
                    <a:pt x="6781" y="645016"/>
                  </a:cubicBezTo>
                  <a:lnTo>
                    <a:pt x="348437" y="19209"/>
                  </a:lnTo>
                  <a:cubicBezTo>
                    <a:pt x="354902" y="7367"/>
                    <a:pt x="367317" y="0"/>
                    <a:pt x="380809" y="0"/>
                  </a:cubicBezTo>
                  <a:cubicBezTo>
                    <a:pt x="394301" y="0"/>
                    <a:pt x="406716" y="7367"/>
                    <a:pt x="413181" y="19209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127000" y="297988"/>
              <a:ext cx="558800" cy="3932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 rot="-1720697">
            <a:off x="13775407" y="1177192"/>
            <a:ext cx="953801" cy="13359526"/>
            <a:chOff x="0" y="0"/>
            <a:chExt cx="251207" cy="3518558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51207" cy="3518558"/>
            </a:xfrm>
            <a:custGeom>
              <a:avLst/>
              <a:gdLst/>
              <a:ahLst/>
              <a:cxnLst/>
              <a:rect l="l" t="t" r="r" b="b"/>
              <a:pathLst>
                <a:path w="251207" h="3518558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396804"/>
                  </a:lnTo>
                  <a:cubicBezTo>
                    <a:pt x="251207" y="3464047"/>
                    <a:pt x="196696" y="3518558"/>
                    <a:pt x="129453" y="3518558"/>
                  </a:cubicBezTo>
                  <a:lnTo>
                    <a:pt x="121754" y="3518558"/>
                  </a:lnTo>
                  <a:cubicBezTo>
                    <a:pt x="54511" y="3518558"/>
                    <a:pt x="0" y="3464047"/>
                    <a:pt x="0" y="3396804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47625"/>
              <a:ext cx="251207" cy="35661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 rot="-1720697">
            <a:off x="13238498" y="2311446"/>
            <a:ext cx="953801" cy="13025884"/>
            <a:chOff x="0" y="0"/>
            <a:chExt cx="251207" cy="3430686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251207" cy="3430686"/>
            </a:xfrm>
            <a:custGeom>
              <a:avLst/>
              <a:gdLst/>
              <a:ahLst/>
              <a:cxnLst/>
              <a:rect l="l" t="t" r="r" b="b"/>
              <a:pathLst>
                <a:path w="251207" h="3430686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308932"/>
                  </a:lnTo>
                  <a:cubicBezTo>
                    <a:pt x="251207" y="3376175"/>
                    <a:pt x="196696" y="3430686"/>
                    <a:pt x="129453" y="3430686"/>
                  </a:cubicBezTo>
                  <a:lnTo>
                    <a:pt x="121754" y="3430686"/>
                  </a:lnTo>
                  <a:cubicBezTo>
                    <a:pt x="54511" y="3430686"/>
                    <a:pt x="0" y="3376175"/>
                    <a:pt x="0" y="3308932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47625"/>
              <a:ext cx="251207" cy="34783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 rot="-1720697">
            <a:off x="12648841" y="3614533"/>
            <a:ext cx="953801" cy="12157389"/>
            <a:chOff x="0" y="0"/>
            <a:chExt cx="251207" cy="3201946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51207" cy="3201946"/>
            </a:xfrm>
            <a:custGeom>
              <a:avLst/>
              <a:gdLst/>
              <a:ahLst/>
              <a:cxnLst/>
              <a:rect l="l" t="t" r="r" b="b"/>
              <a:pathLst>
                <a:path w="251207" h="3201946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080193"/>
                  </a:lnTo>
                  <a:cubicBezTo>
                    <a:pt x="251207" y="3147435"/>
                    <a:pt x="196696" y="3201946"/>
                    <a:pt x="129453" y="3201946"/>
                  </a:cubicBezTo>
                  <a:lnTo>
                    <a:pt x="121754" y="3201946"/>
                  </a:lnTo>
                  <a:cubicBezTo>
                    <a:pt x="54511" y="3201946"/>
                    <a:pt x="0" y="3147435"/>
                    <a:pt x="0" y="3080193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47625"/>
              <a:ext cx="251207" cy="32495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 rot="-1720697">
            <a:off x="12093965" y="4778330"/>
            <a:ext cx="953801" cy="11581518"/>
            <a:chOff x="0" y="0"/>
            <a:chExt cx="251207" cy="3050276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251207" cy="3050276"/>
            </a:xfrm>
            <a:custGeom>
              <a:avLst/>
              <a:gdLst/>
              <a:ahLst/>
              <a:cxnLst/>
              <a:rect l="l" t="t" r="r" b="b"/>
              <a:pathLst>
                <a:path w="251207" h="3050276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2928523"/>
                  </a:lnTo>
                  <a:cubicBezTo>
                    <a:pt x="251207" y="2995765"/>
                    <a:pt x="196696" y="3050276"/>
                    <a:pt x="129453" y="3050276"/>
                  </a:cubicBezTo>
                  <a:lnTo>
                    <a:pt x="121754" y="3050276"/>
                  </a:lnTo>
                  <a:cubicBezTo>
                    <a:pt x="54511" y="3050276"/>
                    <a:pt x="0" y="2995765"/>
                    <a:pt x="0" y="2928523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47625"/>
              <a:ext cx="251207" cy="30979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51" name="Freeform 51"/>
          <p:cNvSpPr/>
          <p:nvPr/>
        </p:nvSpPr>
        <p:spPr>
          <a:xfrm>
            <a:off x="9790231" y="0"/>
            <a:ext cx="8497769" cy="10426990"/>
          </a:xfrm>
          <a:custGeom>
            <a:avLst/>
            <a:gdLst/>
            <a:ahLst/>
            <a:cxnLst/>
            <a:rect l="l" t="t" r="r" b="b"/>
            <a:pathLst>
              <a:path w="8497769" h="10426990">
                <a:moveTo>
                  <a:pt x="0" y="0"/>
                </a:moveTo>
                <a:lnTo>
                  <a:pt x="8497769" y="0"/>
                </a:lnTo>
                <a:lnTo>
                  <a:pt x="8497769" y="10426990"/>
                </a:lnTo>
                <a:lnTo>
                  <a:pt x="0" y="104269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2000"/>
            </a:blip>
            <a:stretch>
              <a:fillRect l="-21897" r="-805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2" name="Group 52"/>
          <p:cNvGrpSpPr/>
          <p:nvPr/>
        </p:nvGrpSpPr>
        <p:grpSpPr>
          <a:xfrm>
            <a:off x="1028700" y="-579231"/>
            <a:ext cx="10611245" cy="11578202"/>
            <a:chOff x="0" y="0"/>
            <a:chExt cx="839846" cy="3049403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39846" cy="3049403"/>
            </a:xfrm>
            <a:custGeom>
              <a:avLst/>
              <a:gdLst/>
              <a:ahLst/>
              <a:cxnLst/>
              <a:rect l="l" t="t" r="r" b="b"/>
              <a:pathLst>
                <a:path w="839846" h="3049403">
                  <a:moveTo>
                    <a:pt x="0" y="0"/>
                  </a:moveTo>
                  <a:lnTo>
                    <a:pt x="839846" y="0"/>
                  </a:lnTo>
                  <a:lnTo>
                    <a:pt x="839846" y="3049403"/>
                  </a:lnTo>
                  <a:lnTo>
                    <a:pt x="0" y="3049403"/>
                  </a:lnTo>
                  <a:close/>
                </a:path>
              </a:pathLst>
            </a:custGeom>
            <a:solidFill>
              <a:srgbClr val="F2F0E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47625"/>
              <a:ext cx="839846" cy="30970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-612792" y="681596"/>
            <a:ext cx="11241142" cy="810091"/>
            <a:chOff x="0" y="0"/>
            <a:chExt cx="2960630" cy="213357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960630" cy="213357"/>
            </a:xfrm>
            <a:custGeom>
              <a:avLst/>
              <a:gdLst/>
              <a:ahLst/>
              <a:cxnLst/>
              <a:rect l="l" t="t" r="r" b="b"/>
              <a:pathLst>
                <a:path w="2960630" h="213357">
                  <a:moveTo>
                    <a:pt x="20661" y="0"/>
                  </a:moveTo>
                  <a:lnTo>
                    <a:pt x="2939969" y="0"/>
                  </a:lnTo>
                  <a:cubicBezTo>
                    <a:pt x="2951380" y="0"/>
                    <a:pt x="2960630" y="9250"/>
                    <a:pt x="2960630" y="20661"/>
                  </a:cubicBezTo>
                  <a:lnTo>
                    <a:pt x="2960630" y="192696"/>
                  </a:lnTo>
                  <a:cubicBezTo>
                    <a:pt x="2960630" y="204107"/>
                    <a:pt x="2951380" y="213357"/>
                    <a:pt x="2939969" y="213357"/>
                  </a:cubicBezTo>
                  <a:lnTo>
                    <a:pt x="20661" y="213357"/>
                  </a:lnTo>
                  <a:cubicBezTo>
                    <a:pt x="9250" y="213357"/>
                    <a:pt x="0" y="204107"/>
                    <a:pt x="0" y="192696"/>
                  </a:cubicBezTo>
                  <a:lnTo>
                    <a:pt x="0" y="20661"/>
                  </a:lnTo>
                  <a:cubicBezTo>
                    <a:pt x="0" y="9250"/>
                    <a:pt x="9250" y="0"/>
                    <a:pt x="20661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76200"/>
              <a:ext cx="2960630" cy="2895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1272621" y="670716"/>
            <a:ext cx="9162982" cy="717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169D53"/>
                </a:solidFill>
                <a:latin typeface="Poppins Bold"/>
                <a:ea typeface="Poppins Bold"/>
                <a:cs typeface="Poppins Bold"/>
                <a:sym typeface="Poppins Bold"/>
              </a:rPr>
              <a:t>SEMANA ORÇAMENTÁRIA DA UFOPA 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1376806" y="1924930"/>
            <a:ext cx="4480976" cy="1873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en-US" sz="3500" b="1" dirty="0" err="1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Práticas</a:t>
            </a:r>
            <a:r>
              <a:rPr lang="en-US" sz="3500" b="1" dirty="0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 e </a:t>
            </a:r>
            <a:r>
              <a:rPr lang="en-US" sz="3500" b="1" dirty="0" err="1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Políticas</a:t>
            </a:r>
            <a:r>
              <a:rPr lang="en-US" sz="3500" b="1" dirty="0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3500" b="1" dirty="0" err="1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Orçamentárias</a:t>
            </a:r>
            <a:r>
              <a:rPr lang="en-US" sz="3500" b="1" dirty="0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3500" b="1" dirty="0" err="1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na</a:t>
            </a:r>
            <a:r>
              <a:rPr lang="en-US" sz="3500" b="1" dirty="0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 UFOPA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1373136" y="4269523"/>
            <a:ext cx="1973699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252525"/>
                </a:solidFill>
                <a:latin typeface="Poppins"/>
                <a:ea typeface="Poppins"/>
                <a:cs typeface="Poppins"/>
                <a:sym typeface="Poppins"/>
              </a:rPr>
              <a:t>16/01 a 24/01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1373136" y="5282348"/>
            <a:ext cx="2855554" cy="879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252525"/>
                </a:solidFill>
                <a:latin typeface="Poppins"/>
                <a:ea typeface="Poppins"/>
                <a:cs typeface="Poppins"/>
                <a:sym typeface="Poppins"/>
              </a:rPr>
              <a:t>Transmissão pela plataforma RNP</a:t>
            </a:r>
          </a:p>
        </p:txBody>
      </p:sp>
      <p:sp>
        <p:nvSpPr>
          <p:cNvPr id="63" name="Freeform 63"/>
          <p:cNvSpPr/>
          <p:nvPr/>
        </p:nvSpPr>
        <p:spPr>
          <a:xfrm>
            <a:off x="15542792" y="681596"/>
            <a:ext cx="2472974" cy="2472974"/>
          </a:xfrm>
          <a:custGeom>
            <a:avLst/>
            <a:gdLst/>
            <a:ahLst/>
            <a:cxnLst/>
            <a:rect l="l" t="t" r="r" b="b"/>
            <a:pathLst>
              <a:path w="2472974" h="2472974">
                <a:moveTo>
                  <a:pt x="0" y="0"/>
                </a:moveTo>
                <a:lnTo>
                  <a:pt x="2472974" y="0"/>
                </a:lnTo>
                <a:lnTo>
                  <a:pt x="2472974" y="2472973"/>
                </a:lnTo>
                <a:lnTo>
                  <a:pt x="0" y="24729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-276512" y="6599973"/>
            <a:ext cx="8727667" cy="1612008"/>
            <a:chOff x="0" y="0"/>
            <a:chExt cx="2298645" cy="42456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298645" cy="424562"/>
            </a:xfrm>
            <a:custGeom>
              <a:avLst/>
              <a:gdLst/>
              <a:ahLst/>
              <a:cxnLst/>
              <a:rect l="l" t="t" r="r" b="b"/>
              <a:pathLst>
                <a:path w="2298645" h="424562">
                  <a:moveTo>
                    <a:pt x="26612" y="0"/>
                  </a:moveTo>
                  <a:lnTo>
                    <a:pt x="2272033" y="0"/>
                  </a:lnTo>
                  <a:cubicBezTo>
                    <a:pt x="2279091" y="0"/>
                    <a:pt x="2285860" y="2804"/>
                    <a:pt x="2290850" y="7794"/>
                  </a:cubicBezTo>
                  <a:cubicBezTo>
                    <a:pt x="2295841" y="12785"/>
                    <a:pt x="2298645" y="19554"/>
                    <a:pt x="2298645" y="26612"/>
                  </a:cubicBezTo>
                  <a:lnTo>
                    <a:pt x="2298645" y="397950"/>
                  </a:lnTo>
                  <a:cubicBezTo>
                    <a:pt x="2298645" y="405008"/>
                    <a:pt x="2295841" y="411777"/>
                    <a:pt x="2290850" y="416767"/>
                  </a:cubicBezTo>
                  <a:cubicBezTo>
                    <a:pt x="2285860" y="421758"/>
                    <a:pt x="2279091" y="424562"/>
                    <a:pt x="2272033" y="424562"/>
                  </a:cubicBezTo>
                  <a:lnTo>
                    <a:pt x="26612" y="424562"/>
                  </a:lnTo>
                  <a:cubicBezTo>
                    <a:pt x="19554" y="424562"/>
                    <a:pt x="12785" y="421758"/>
                    <a:pt x="7794" y="416767"/>
                  </a:cubicBezTo>
                  <a:cubicBezTo>
                    <a:pt x="2804" y="411777"/>
                    <a:pt x="0" y="405008"/>
                    <a:pt x="0" y="397950"/>
                  </a:cubicBezTo>
                  <a:lnTo>
                    <a:pt x="0" y="26612"/>
                  </a:lnTo>
                  <a:cubicBezTo>
                    <a:pt x="0" y="19554"/>
                    <a:pt x="2804" y="12785"/>
                    <a:pt x="7794" y="7794"/>
                  </a:cubicBezTo>
                  <a:cubicBezTo>
                    <a:pt x="12785" y="2804"/>
                    <a:pt x="19554" y="0"/>
                    <a:pt x="26612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298645" cy="5007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376806" y="6723412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89" y="0"/>
                </a:lnTo>
                <a:lnTo>
                  <a:pt x="1767189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2" name="TextBox 62"/>
          <p:cNvSpPr txBox="1"/>
          <p:nvPr/>
        </p:nvSpPr>
        <p:spPr>
          <a:xfrm>
            <a:off x="3458320" y="7151977"/>
            <a:ext cx="4674840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169D53"/>
                </a:solidFill>
                <a:latin typeface="Poppins"/>
                <a:ea typeface="Poppins"/>
                <a:cs typeface="Poppins"/>
                <a:sym typeface="Poppins"/>
              </a:rPr>
              <a:t>Pró-Reitoria de </a:t>
            </a:r>
            <a:r>
              <a:rPr lang="en-US" sz="2499" dirty="0" err="1">
                <a:solidFill>
                  <a:srgbClr val="169D53"/>
                </a:solidFill>
                <a:latin typeface="Poppins"/>
                <a:ea typeface="Poppins"/>
                <a:cs typeface="Poppins"/>
                <a:sym typeface="Poppins"/>
              </a:rPr>
              <a:t>Planejamento</a:t>
            </a:r>
            <a:endParaRPr lang="en-US" sz="2499" dirty="0">
              <a:solidFill>
                <a:srgbClr val="169D5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355BD2C2-7EEE-E756-698C-EE278D9C1FAC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Principais Ações Orçamentárias e suas principais aplicações na Ufopa </a:t>
            </a:r>
          </a:p>
        </p:txBody>
      </p:sp>
      <p:sp>
        <p:nvSpPr>
          <p:cNvPr id="5" name="Fluxograma: Processo Alternativo 4">
            <a:extLst>
              <a:ext uri="{FF2B5EF4-FFF2-40B4-BE49-F238E27FC236}">
                <a16:creationId xmlns:a16="http://schemas.microsoft.com/office/drawing/2014/main" id="{F8AE17D4-E28D-BEC6-4A23-5B80208ED6F6}"/>
              </a:ext>
            </a:extLst>
          </p:cNvPr>
          <p:cNvSpPr/>
          <p:nvPr/>
        </p:nvSpPr>
        <p:spPr>
          <a:xfrm>
            <a:off x="2274570" y="2514599"/>
            <a:ext cx="3657600" cy="1087611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+mj-lt"/>
              </a:rPr>
              <a:t>20 RK – Funcionamento das Ifes</a:t>
            </a:r>
          </a:p>
        </p:txBody>
      </p:sp>
      <p:sp>
        <p:nvSpPr>
          <p:cNvPr id="6" name="Fluxograma: Processo Alternativo 5">
            <a:extLst>
              <a:ext uri="{FF2B5EF4-FFF2-40B4-BE49-F238E27FC236}">
                <a16:creationId xmlns:a16="http://schemas.microsoft.com/office/drawing/2014/main" id="{F7AD1462-1CFA-EFA1-E055-90F304D8E3ED}"/>
              </a:ext>
            </a:extLst>
          </p:cNvPr>
          <p:cNvSpPr/>
          <p:nvPr/>
        </p:nvSpPr>
        <p:spPr>
          <a:xfrm>
            <a:off x="2183130" y="3780243"/>
            <a:ext cx="3657600" cy="6324599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/>
              <a:t>Gestão administrativa em geral, serviços, manutenções, aquisições ou reposição de materiais e equipamentos e material permanente; Capacitação de servidores; Promoção de subsídios para estudos, análises, diagnósticos, pesquisas e publicações científicas.</a:t>
            </a:r>
          </a:p>
        </p:txBody>
      </p:sp>
      <p:sp>
        <p:nvSpPr>
          <p:cNvPr id="7" name="Fluxograma: Processo Alternativo 6">
            <a:extLst>
              <a:ext uri="{FF2B5EF4-FFF2-40B4-BE49-F238E27FC236}">
                <a16:creationId xmlns:a16="http://schemas.microsoft.com/office/drawing/2014/main" id="{FC0B0B6F-077C-C99F-2EC0-941398A39AD4}"/>
              </a:ext>
            </a:extLst>
          </p:cNvPr>
          <p:cNvSpPr/>
          <p:nvPr/>
        </p:nvSpPr>
        <p:spPr>
          <a:xfrm>
            <a:off x="7086600" y="2476499"/>
            <a:ext cx="3657600" cy="1087611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+mj-lt"/>
              </a:rPr>
              <a:t>20 GK – Fomento às Ações de Graduação, Pós-Graduação, Ensino, Pesquisa e Extensão</a:t>
            </a:r>
          </a:p>
        </p:txBody>
      </p:sp>
      <p:sp>
        <p:nvSpPr>
          <p:cNvPr id="11" name="Fluxograma: Processo Alternativo 10">
            <a:extLst>
              <a:ext uri="{FF2B5EF4-FFF2-40B4-BE49-F238E27FC236}">
                <a16:creationId xmlns:a16="http://schemas.microsoft.com/office/drawing/2014/main" id="{5A69A3B6-074C-AA2D-3276-92B41022B1FD}"/>
              </a:ext>
            </a:extLst>
          </p:cNvPr>
          <p:cNvSpPr/>
          <p:nvPr/>
        </p:nvSpPr>
        <p:spPr>
          <a:xfrm>
            <a:off x="7086600" y="3787863"/>
            <a:ext cx="3657600" cy="6324599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pt-BR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Pesquisa, tutoria, extensão, inovação e empreendedorismo na graduação e na pós-graduação, culturais, formação, ações de integração ensino-serviço-comunidade, permanência de estudantes e pesquisadores em missão de estudo no exterior, dentre outras.</a:t>
            </a:r>
          </a:p>
        </p:txBody>
      </p:sp>
      <p:sp>
        <p:nvSpPr>
          <p:cNvPr id="12" name="Fluxograma: Processo Alternativo 11">
            <a:extLst>
              <a:ext uri="{FF2B5EF4-FFF2-40B4-BE49-F238E27FC236}">
                <a16:creationId xmlns:a16="http://schemas.microsoft.com/office/drawing/2014/main" id="{E8F71EFE-FD51-7F77-668B-410B82F57265}"/>
              </a:ext>
            </a:extLst>
          </p:cNvPr>
          <p:cNvSpPr/>
          <p:nvPr/>
        </p:nvSpPr>
        <p:spPr>
          <a:xfrm>
            <a:off x="12213753" y="2479285"/>
            <a:ext cx="3657600" cy="1087611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+mj-lt"/>
              </a:rPr>
              <a:t>8282 - </a:t>
            </a:r>
            <a:r>
              <a:rPr lang="pt-BR" sz="2000" b="1" i="0" u="none" strike="noStrike" dirty="0">
                <a:solidFill>
                  <a:schemeClr val="bg1"/>
                </a:solidFill>
                <a:effectLst/>
                <a:latin typeface="+mj-lt"/>
              </a:rPr>
              <a:t>Reestruturação e Modernização das Ifes</a:t>
            </a:r>
            <a:endParaRPr lang="pt-BR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Fluxograma: Processo Alternativo 12">
            <a:extLst>
              <a:ext uri="{FF2B5EF4-FFF2-40B4-BE49-F238E27FC236}">
                <a16:creationId xmlns:a16="http://schemas.microsoft.com/office/drawing/2014/main" id="{9857E44E-0B20-0258-197E-3B46F86E75C3}"/>
              </a:ext>
            </a:extLst>
          </p:cNvPr>
          <p:cNvSpPr/>
          <p:nvPr/>
        </p:nvSpPr>
        <p:spPr>
          <a:xfrm>
            <a:off x="12268200" y="3787863"/>
            <a:ext cx="3657600" cy="6324599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pt-BR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Reestruturação da estrutura física, aquisição de veículos, máquinas, equipamentos mobiliários, da locação de imóveis, modernização tecnológica visando à implementação da pesquisa, desenvolvimento tecnológico e inovação.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A3EE6128-F65B-5CEF-40D4-1E535EDDEF88}"/>
              </a:ext>
            </a:extLst>
          </p:cNvPr>
          <p:cNvSpPr txBox="1"/>
          <p:nvPr/>
        </p:nvSpPr>
        <p:spPr>
          <a:xfrm>
            <a:off x="16292748" y="9784140"/>
            <a:ext cx="1919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cs typeface="Times New Roman" panose="02020603050405020304" pitchFamily="18" charset="0"/>
              </a:rPr>
              <a:t>Fonte: SIOP, 2025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1F202D-447F-69B0-C7C7-4C29493F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2A76EB1-1DA5-357C-96C8-E70D6C5CDC2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06F6A01-19DB-EC0D-F5D9-634C9029E316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798AE1B-03CB-D5F5-CD2E-2AF7BC1A781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F8E90CBB-76F5-35C1-4E06-F4D9AB8BEC61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E8700632-CF4B-F0C1-B9D5-0DD3D09DA0CE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262D07CA-C04D-8AB4-2EA2-EEFB3E8A7AE5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Principais Ações Orçamentárias e suas principais aplicações na Ufopa </a:t>
            </a:r>
          </a:p>
        </p:txBody>
      </p:sp>
      <p:sp>
        <p:nvSpPr>
          <p:cNvPr id="17" name="Fluxograma: Processo Alternativo 16">
            <a:extLst>
              <a:ext uri="{FF2B5EF4-FFF2-40B4-BE49-F238E27FC236}">
                <a16:creationId xmlns:a16="http://schemas.microsoft.com/office/drawing/2014/main" id="{CBF34AFA-732D-51B1-0EE8-68303FEF8A58}"/>
              </a:ext>
            </a:extLst>
          </p:cNvPr>
          <p:cNvSpPr/>
          <p:nvPr/>
        </p:nvSpPr>
        <p:spPr>
          <a:xfrm>
            <a:off x="7315200" y="2515655"/>
            <a:ext cx="3657600" cy="1087611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+mj-lt"/>
              </a:rPr>
              <a:t>4002 - Assistência ao Estudante de Ensino Superior</a:t>
            </a:r>
          </a:p>
        </p:txBody>
      </p:sp>
      <p:sp>
        <p:nvSpPr>
          <p:cNvPr id="19" name="Fluxograma: Processo Alternativo 18">
            <a:extLst>
              <a:ext uri="{FF2B5EF4-FFF2-40B4-BE49-F238E27FC236}">
                <a16:creationId xmlns:a16="http://schemas.microsoft.com/office/drawing/2014/main" id="{17E91BCD-00A5-8FFE-C16A-19DE942C77FC}"/>
              </a:ext>
            </a:extLst>
          </p:cNvPr>
          <p:cNvSpPr/>
          <p:nvPr/>
        </p:nvSpPr>
        <p:spPr>
          <a:xfrm>
            <a:off x="7299960" y="3825963"/>
            <a:ext cx="3642360" cy="6324599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pt-BR" sz="2000" dirty="0"/>
              <a:t>Medidas de redução das desigualdades sociais e étnico-raciais, acessibilidade, melhorar o desempenho acadêmico e promover o acesso e a permanência no ensino superior, prioritariamente para estudantes de baixa renda ou da rede pública, incluindo estrangeiros, através de assistência como alimentação, atendimento médico -odontológico, alojamento e transporte.</a:t>
            </a:r>
            <a:endParaRPr lang="pt-BR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Fluxograma: Processo Alternativo 19">
            <a:extLst>
              <a:ext uri="{FF2B5EF4-FFF2-40B4-BE49-F238E27FC236}">
                <a16:creationId xmlns:a16="http://schemas.microsoft.com/office/drawing/2014/main" id="{29D516BB-D529-6FCD-4E7F-86BC8D8E5E0E}"/>
              </a:ext>
            </a:extLst>
          </p:cNvPr>
          <p:cNvSpPr/>
          <p:nvPr/>
        </p:nvSpPr>
        <p:spPr>
          <a:xfrm>
            <a:off x="12355832" y="2532986"/>
            <a:ext cx="3657599" cy="1087611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+mj-lt"/>
              </a:rPr>
              <a:t>00PW - Contribuições Regulares a Entidades ou Organismos Nacionais</a:t>
            </a:r>
          </a:p>
        </p:txBody>
      </p:sp>
      <p:sp>
        <p:nvSpPr>
          <p:cNvPr id="21" name="Fluxograma: Processo Alternativo 20">
            <a:extLst>
              <a:ext uri="{FF2B5EF4-FFF2-40B4-BE49-F238E27FC236}">
                <a16:creationId xmlns:a16="http://schemas.microsoft.com/office/drawing/2014/main" id="{1CCF9C72-F2AD-F509-D99F-A5263977D272}"/>
              </a:ext>
            </a:extLst>
          </p:cNvPr>
          <p:cNvSpPr/>
          <p:nvPr/>
        </p:nvSpPr>
        <p:spPr>
          <a:xfrm>
            <a:off x="12355832" y="3852186"/>
            <a:ext cx="3657598" cy="6324599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pt-BR" sz="2000" dirty="0"/>
              <a:t>Essa ação destina-se a agrupar todos os pagamentos de contribuições a entidades nacionais sem exigência de programação específica, ou seja, iguais ou inferiores a R$ 2.000.000,00 (dois milhões de reais), conforme estipulado no artigo 12 da LDO.</a:t>
            </a:r>
            <a:endParaRPr lang="pt-BR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Fluxograma: Processo Alternativo 21">
            <a:extLst>
              <a:ext uri="{FF2B5EF4-FFF2-40B4-BE49-F238E27FC236}">
                <a16:creationId xmlns:a16="http://schemas.microsoft.com/office/drawing/2014/main" id="{C1F92179-2541-3682-B8F2-2934359DAA80}"/>
              </a:ext>
            </a:extLst>
          </p:cNvPr>
          <p:cNvSpPr/>
          <p:nvPr/>
        </p:nvSpPr>
        <p:spPr>
          <a:xfrm>
            <a:off x="2274569" y="2532985"/>
            <a:ext cx="3657600" cy="1087611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+mj-lt"/>
              </a:rPr>
              <a:t>4572 – Capacitação de Servidores</a:t>
            </a:r>
          </a:p>
        </p:txBody>
      </p:sp>
      <p:sp>
        <p:nvSpPr>
          <p:cNvPr id="23" name="Fluxograma: Processo Alternativo 22">
            <a:extLst>
              <a:ext uri="{FF2B5EF4-FFF2-40B4-BE49-F238E27FC236}">
                <a16:creationId xmlns:a16="http://schemas.microsoft.com/office/drawing/2014/main" id="{36AACC06-E176-0E82-6545-4B8E0D27CE5A}"/>
              </a:ext>
            </a:extLst>
          </p:cNvPr>
          <p:cNvSpPr/>
          <p:nvPr/>
        </p:nvSpPr>
        <p:spPr>
          <a:xfrm>
            <a:off x="2274569" y="3848823"/>
            <a:ext cx="3657600" cy="6324599"/>
          </a:xfrm>
          <a:prstGeom prst="flowChartAlternateProces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/>
              <a:t>Realização de ações voltadas à capacitação e desenvolvimento de servidores, tais como: pagamento de Gratificação por Encargo de Curso e Concurso - GECC; custeio para realização de eventos de capacitação; pagamento de passagens e diárias aos servidores, quando em viagem para capacitação; taxa de inscrição em cursos, seminários, congressos e outras despesas relacionadas à capacitação de pessoal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227B970-C7A4-EA1F-D974-20AA4A043044}"/>
              </a:ext>
            </a:extLst>
          </p:cNvPr>
          <p:cNvSpPr txBox="1"/>
          <p:nvPr/>
        </p:nvSpPr>
        <p:spPr>
          <a:xfrm>
            <a:off x="16292748" y="9784140"/>
            <a:ext cx="1919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cs typeface="Times New Roman" panose="02020603050405020304" pitchFamily="18" charset="0"/>
              </a:rPr>
              <a:t>Fonte: SIOP, 2025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3583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A3254580-3B7A-CEA9-8F22-F8A96B8F8005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Exemplos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4ED90447-F926-7710-7A35-06477B1D259D}"/>
              </a:ext>
            </a:extLst>
          </p:cNvPr>
          <p:cNvSpPr txBox="1"/>
          <p:nvPr/>
        </p:nvSpPr>
        <p:spPr>
          <a:xfrm>
            <a:off x="1676400" y="4326150"/>
            <a:ext cx="15310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Licença de Software – Em qual ação se enquadra?</a:t>
            </a:r>
            <a:endParaRPr lang="pt-BR" altLang="pt-BR" sz="32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F5473C94-1C8E-5BFB-1EA3-242AD1C7B63F}"/>
              </a:ext>
            </a:extLst>
          </p:cNvPr>
          <p:cNvSpPr txBox="1"/>
          <p:nvPr/>
        </p:nvSpPr>
        <p:spPr>
          <a:xfrm>
            <a:off x="1676400" y="5608985"/>
            <a:ext cx="15310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Pagamento de Anuidades – Em qual ação se enquadra?</a:t>
            </a:r>
            <a:endParaRPr lang="pt-BR" altLang="pt-BR" sz="3200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D1607C8-733A-9A62-A56A-2FF08FAACDA1}"/>
              </a:ext>
            </a:extLst>
          </p:cNvPr>
          <p:cNvSpPr txBox="1"/>
          <p:nvPr/>
        </p:nvSpPr>
        <p:spPr>
          <a:xfrm>
            <a:off x="1676400" y="6891820"/>
            <a:ext cx="15310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JIUFOPA - Em qual ação se enquadra?</a:t>
            </a:r>
            <a:endParaRPr lang="pt-BR" altLang="pt-BR" sz="3200" dirty="0"/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989EDD50-7382-F84A-5F1E-0BA07E796469}"/>
              </a:ext>
            </a:extLst>
          </p:cNvPr>
          <p:cNvSpPr/>
          <p:nvPr/>
        </p:nvSpPr>
        <p:spPr>
          <a:xfrm>
            <a:off x="11988645" y="4097510"/>
            <a:ext cx="4572000" cy="9286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dirty="0"/>
              <a:t>8282 / 20 RK</a:t>
            </a: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C9A2E52E-1DB9-264E-ED47-463670E6CFEE}"/>
              </a:ext>
            </a:extLst>
          </p:cNvPr>
          <p:cNvSpPr/>
          <p:nvPr/>
        </p:nvSpPr>
        <p:spPr>
          <a:xfrm>
            <a:off x="12039599" y="5437022"/>
            <a:ext cx="4572000" cy="9286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dirty="0"/>
              <a:t>00PW</a:t>
            </a: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C9F82932-5C3E-3D9E-166C-32E6CA0FF783}"/>
              </a:ext>
            </a:extLst>
          </p:cNvPr>
          <p:cNvSpPr/>
          <p:nvPr/>
        </p:nvSpPr>
        <p:spPr>
          <a:xfrm>
            <a:off x="12039599" y="6719857"/>
            <a:ext cx="4572000" cy="9286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dirty="0"/>
              <a:t>Depende...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35F53761-E32F-9661-3BE9-A31A45005849}"/>
              </a:ext>
            </a:extLst>
          </p:cNvPr>
          <p:cNvSpPr/>
          <p:nvPr/>
        </p:nvSpPr>
        <p:spPr>
          <a:xfrm>
            <a:off x="12039599" y="8002692"/>
            <a:ext cx="4572000" cy="92869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dirty="0">
                <a:solidFill>
                  <a:schemeClr val="accent3">
                    <a:lumMod val="50000"/>
                  </a:schemeClr>
                </a:solidFill>
              </a:rPr>
              <a:t>Pode ser Pnaes, GK, RK, 8282...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58AA31A8-2DF2-CBB2-9304-9D80C807FB72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Execução por Ações Orçamentárias*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2C22E2BA-CB5D-5C0C-7330-49C8D94A0670}"/>
              </a:ext>
            </a:extLst>
          </p:cNvPr>
          <p:cNvSpPr txBox="1"/>
          <p:nvPr/>
        </p:nvSpPr>
        <p:spPr>
          <a:xfrm>
            <a:off x="9144000" y="9810411"/>
            <a:ext cx="304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dirty="0"/>
              <a:t>* Liquidado + </a:t>
            </a:r>
            <a:r>
              <a:rPr lang="pt-BR" dirty="0" err="1"/>
              <a:t>Rap’s</a:t>
            </a:r>
            <a:r>
              <a:rPr lang="pt-BR" dirty="0"/>
              <a:t> liquidados</a:t>
            </a:r>
            <a:endParaRPr lang="pt-BR" altLang="pt-BR" dirty="0"/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65F75226-3D18-B10A-021E-03BF4E5DE28B}"/>
              </a:ext>
            </a:extLst>
          </p:cNvPr>
          <p:cNvSpPr txBox="1"/>
          <p:nvPr/>
        </p:nvSpPr>
        <p:spPr>
          <a:xfrm>
            <a:off x="16096714" y="9810411"/>
            <a:ext cx="2191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altLang="pt-BR" dirty="0"/>
              <a:t>Fonte: Diplan, 2025</a:t>
            </a:r>
          </a:p>
        </p:txBody>
      </p:sp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6BA85E7D-7545-A613-B1EB-72BA7526B8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7346901"/>
              </p:ext>
            </p:extLst>
          </p:nvPr>
        </p:nvGraphicFramePr>
        <p:xfrm>
          <a:off x="1371600" y="2050661"/>
          <a:ext cx="16306800" cy="3092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Gráfico 19">
            <a:extLst>
              <a:ext uri="{FF2B5EF4-FFF2-40B4-BE49-F238E27FC236}">
                <a16:creationId xmlns:a16="http://schemas.microsoft.com/office/drawing/2014/main" id="{2C41A229-7C06-A0B9-2C7D-7F401FEDC5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1014554"/>
              </p:ext>
            </p:extLst>
          </p:nvPr>
        </p:nvGraphicFramePr>
        <p:xfrm>
          <a:off x="1371600" y="5453933"/>
          <a:ext cx="16306800" cy="4413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Graphic spid="19" grpId="0">
        <p:bldAsOne/>
      </p:bldGraphic>
      <p:bldGraphic spid="20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F2D1D7A6-3773-2B39-99DF-99528AC3F13E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Reflexões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85470D2-AF1A-E4B5-B9E2-D92203528D1F}"/>
              </a:ext>
            </a:extLst>
          </p:cNvPr>
          <p:cNvSpPr txBox="1"/>
          <p:nvPr/>
        </p:nvSpPr>
        <p:spPr>
          <a:xfrm>
            <a:off x="1760727" y="3371162"/>
            <a:ext cx="1531075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Nossa execução está aumentando e isso é </a:t>
            </a:r>
            <a:r>
              <a:rPr lang="pt-BR" sz="3200" b="1" dirty="0"/>
              <a:t>muito bom</a:t>
            </a:r>
            <a:r>
              <a:rPr lang="pt-BR" sz="3200" dirty="0"/>
              <a:t>! </a:t>
            </a:r>
          </a:p>
          <a:p>
            <a:pPr algn="just"/>
            <a:endParaRPr lang="pt-BR" sz="3200" dirty="0"/>
          </a:p>
          <a:p>
            <a:pPr algn="just"/>
            <a:endParaRPr lang="pt-BR" sz="3200" dirty="0"/>
          </a:p>
          <a:p>
            <a:pPr algn="just"/>
            <a:r>
              <a:rPr lang="pt-BR" sz="3200" dirty="0"/>
              <a:t>Precisamos aperfeiçoar continuamente a qualidade da execução da despesa.</a:t>
            </a:r>
          </a:p>
          <a:p>
            <a:pPr algn="just"/>
            <a:endParaRPr lang="pt-BR" sz="3200" dirty="0"/>
          </a:p>
          <a:p>
            <a:pPr algn="just"/>
            <a:endParaRPr lang="pt-BR" sz="3200" dirty="0"/>
          </a:p>
          <a:p>
            <a:pPr algn="just"/>
            <a:r>
              <a:rPr lang="pt-BR" sz="3200" dirty="0"/>
              <a:t>É de fundamental importância a aplicação correta das despesas a fim de </a:t>
            </a:r>
            <a:r>
              <a:rPr lang="pt-BR" sz="3200" b="1" dirty="0"/>
              <a:t>qualificar nossa execução </a:t>
            </a:r>
            <a:r>
              <a:rPr lang="pt-BR" sz="3200" dirty="0"/>
              <a:t>para nos respaldar em termos legais e, ainda, aperfeiçoar a gestão dos recursos da instituição.</a:t>
            </a:r>
          </a:p>
          <a:p>
            <a:pPr algn="just"/>
            <a:endParaRPr lang="pt-BR" altLang="pt-BR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40CBCED6-A42A-C958-249C-3DEFD889E19D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Estrutura do PGO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F6BA849-9FBD-A037-64D8-0F406A0D6A1C}"/>
              </a:ext>
            </a:extLst>
          </p:cNvPr>
          <p:cNvSpPr txBox="1"/>
          <p:nvPr/>
        </p:nvSpPr>
        <p:spPr>
          <a:xfrm>
            <a:off x="1715007" y="2705100"/>
            <a:ext cx="1531075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Nosso PGO está estruturado em: </a:t>
            </a:r>
            <a:r>
              <a:rPr lang="pt-BR" sz="3200" b="1" dirty="0"/>
              <a:t>Classificação PGO, Categorias e Subcategorias </a:t>
            </a:r>
            <a:r>
              <a:rPr lang="pt-BR" sz="3200" dirty="0"/>
              <a:t>para melhor gerenciarmos os recursos dentro das ações orçamentárias, grupos de despesas, Planos internos e naturezas de despesas.</a:t>
            </a:r>
            <a:endParaRPr lang="pt-BR" altLang="pt-BR" sz="3200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F3FCEB4-2678-F65C-0CE1-3EAA8BD1F186}"/>
              </a:ext>
            </a:extLst>
          </p:cNvPr>
          <p:cNvSpPr txBox="1"/>
          <p:nvPr/>
        </p:nvSpPr>
        <p:spPr>
          <a:xfrm>
            <a:off x="2167890" y="6221900"/>
            <a:ext cx="7772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/>
              <a:t>Para o PGO 2025 temos as seguintes </a:t>
            </a:r>
            <a:r>
              <a:rPr lang="pt-BR" sz="3200" b="1" dirty="0"/>
              <a:t>Classificações</a:t>
            </a:r>
            <a:r>
              <a:rPr lang="pt-BR" sz="3200" dirty="0"/>
              <a:t>:</a:t>
            </a:r>
            <a:endParaRPr lang="pt-BR" altLang="pt-BR" sz="3200" dirty="0"/>
          </a:p>
        </p:txBody>
      </p:sp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4AFAF30B-A227-F6DF-5F39-049F1CD38C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395807"/>
              </p:ext>
            </p:extLst>
          </p:nvPr>
        </p:nvGraphicFramePr>
        <p:xfrm>
          <a:off x="10439400" y="5245528"/>
          <a:ext cx="5867400" cy="410718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867400">
                  <a:extLst>
                    <a:ext uri="{9D8B030D-6E8A-4147-A177-3AD203B41FA5}">
                      <a16:colId xmlns:a16="http://schemas.microsoft.com/office/drawing/2014/main" val="2227570196"/>
                    </a:ext>
                  </a:extLst>
                </a:gridCol>
              </a:tblGrid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Ações de Desenvolvimento Institucional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78582804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Apoio Estudantil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58282344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Capacitação de Servidores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84238475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Capital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42794085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Contratos Custeio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0106000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Contribuição à Entidades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11770270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Eventos Institucionais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81452928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Gestão Institucional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29332999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Pessoal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42903494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Receitas Próprias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04030488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Unidades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387919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214467-CC81-20E8-72FA-1A99FD3E3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7AFB8C6-541A-8469-8B67-E9837C40DCE5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4EAF9CA-E191-D5A5-53FA-0B8DCA1F6FE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EC44DE5-87D4-096C-857D-BEEEAECC085F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22C72A19-DD8B-45B8-2FD2-4801AD02E471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DCC5DE6-1089-1642-1BC9-D62AAF02722D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BFF18DF0-69AD-0721-57D5-E75FA5F61C85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Estrutura do PGO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877C21D-CF3F-7581-415E-A2D1596EEE23}"/>
              </a:ext>
            </a:extLst>
          </p:cNvPr>
          <p:cNvSpPr txBox="1"/>
          <p:nvPr/>
        </p:nvSpPr>
        <p:spPr>
          <a:xfrm>
            <a:off x="1715007" y="2705100"/>
            <a:ext cx="1531075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Nosso PGO está estruturado em: </a:t>
            </a:r>
            <a:r>
              <a:rPr lang="pt-BR" sz="3200" b="1" dirty="0"/>
              <a:t>Classificação PGO, Categorias e Subcategorias </a:t>
            </a:r>
            <a:r>
              <a:rPr lang="pt-BR" sz="3200" dirty="0"/>
              <a:t>para melhor gerenciarmos os recursos dentro das ações orçamentárias, grupos de despesas, Planos internos e naturezas de despesas.</a:t>
            </a:r>
            <a:endParaRPr lang="pt-BR" altLang="pt-BR" sz="3200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5ECB09-2976-5DA2-2B97-47F430794ECB}"/>
              </a:ext>
            </a:extLst>
          </p:cNvPr>
          <p:cNvSpPr txBox="1"/>
          <p:nvPr/>
        </p:nvSpPr>
        <p:spPr>
          <a:xfrm>
            <a:off x="2167890" y="6221900"/>
            <a:ext cx="7772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/>
              <a:t>Para o PGO 2025 temos as seguintes </a:t>
            </a:r>
            <a:r>
              <a:rPr lang="pt-BR" sz="3200" b="1" dirty="0"/>
              <a:t>Classificações</a:t>
            </a:r>
            <a:r>
              <a:rPr lang="pt-BR" sz="3200" dirty="0"/>
              <a:t>:</a:t>
            </a:r>
            <a:endParaRPr lang="pt-BR" altLang="pt-BR" sz="3200" dirty="0"/>
          </a:p>
        </p:txBody>
      </p:sp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360D2D7D-6BFF-A635-C52C-7E72AF6A9C3D}"/>
              </a:ext>
            </a:extLst>
          </p:cNvPr>
          <p:cNvGraphicFramePr>
            <a:graphicFrameLocks noGrp="1"/>
          </p:cNvGraphicFramePr>
          <p:nvPr/>
        </p:nvGraphicFramePr>
        <p:xfrm>
          <a:off x="10439400" y="5245528"/>
          <a:ext cx="5867400" cy="410718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867400">
                  <a:extLst>
                    <a:ext uri="{9D8B030D-6E8A-4147-A177-3AD203B41FA5}">
                      <a16:colId xmlns:a16="http://schemas.microsoft.com/office/drawing/2014/main" val="2227570196"/>
                    </a:ext>
                  </a:extLst>
                </a:gridCol>
              </a:tblGrid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Ações de Desenvolvimento Institucional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78582804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Apoio Estudantil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58282344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Capacitação de Servidores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84238475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Capital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42794085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Contratos Custeio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0106000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Contribuição à Entidades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11770270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Eventos Institucionais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81452928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Gestão Institucional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29332999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Pessoal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42903494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Receitas Próprias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04030488"/>
                  </a:ext>
                </a:extLst>
              </a:tr>
              <a:tr h="3307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Unidades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38791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73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AB7506-0C60-1F58-8872-27ED924B0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ACB0951-49F5-F8CF-B15A-630A625AEA7B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82D5F15-B781-CDCE-F26E-EE85FB07BC4B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F922534-0408-CF94-D123-EEB68D9F5E48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897BBB09-5E4A-E909-3D91-C9CF7CF1950B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0F82CB9-D97D-AC6C-AA67-486FC105D50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B90AD4D7-ED06-5E98-FF8C-9568E0048271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Estrutura do PGO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403C0A4-9A40-A471-D474-0860D7679A9A}"/>
              </a:ext>
            </a:extLst>
          </p:cNvPr>
          <p:cNvSpPr txBox="1"/>
          <p:nvPr/>
        </p:nvSpPr>
        <p:spPr>
          <a:xfrm>
            <a:off x="998220" y="2501495"/>
            <a:ext cx="149275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/>
              <a:t>Quanto às </a:t>
            </a:r>
            <a:r>
              <a:rPr lang="pt-BR" sz="3200" b="1" dirty="0"/>
              <a:t>Categorias, </a:t>
            </a:r>
            <a:r>
              <a:rPr lang="pt-BR" sz="3200" dirty="0"/>
              <a:t>temos até o momento cadastradas </a:t>
            </a:r>
            <a:r>
              <a:rPr lang="pt-BR" sz="3200" b="1" dirty="0"/>
              <a:t>65 tipos. </a:t>
            </a:r>
            <a:r>
              <a:rPr lang="pt-BR" sz="3200" dirty="0"/>
              <a:t>Alguns</a:t>
            </a:r>
            <a:r>
              <a:rPr lang="pt-BR" sz="3200" b="1" dirty="0"/>
              <a:t> </a:t>
            </a:r>
            <a:r>
              <a:rPr lang="pt-BR" sz="3200" dirty="0"/>
              <a:t>exemplos:</a:t>
            </a:r>
            <a:endParaRPr lang="pt-BR" altLang="pt-BR" sz="3200" dirty="0"/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06BD0890-F4BB-4ADB-E657-3C45FEF11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371083"/>
              </p:ext>
            </p:extLst>
          </p:nvPr>
        </p:nvGraphicFramePr>
        <p:xfrm>
          <a:off x="2155556" y="3529485"/>
          <a:ext cx="6836043" cy="597408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6836043">
                  <a:extLst>
                    <a:ext uri="{9D8B030D-6E8A-4147-A177-3AD203B41FA5}">
                      <a16:colId xmlns:a16="http://schemas.microsoft.com/office/drawing/2014/main" val="300516578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Plano de Gestão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8922672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Acessibilidade (PCD)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898488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Alimentação nos Campi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995506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Auxílio PSE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3794719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Auxílio PSR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5347088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Biblioteca de Literatura Infanto Juvenil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5008207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Bolsa Estágio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636016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Bolsa Estágio - Acessibilidade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192528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Coral da Ufopa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726852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Eventos ENEI e ENEKI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005752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JIUFOPA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03941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Monitoria de Apoio Curricular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048255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Monitoria de Laboratórios de Informática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628238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Monitoria PEAPA/Ceanama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565260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PACEX - Programa de Apoio à Creditação da Extensão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06018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PAPCIQ - Apoio a Produção Científica Qualificada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2105730"/>
                  </a:ext>
                </a:extLst>
              </a:tr>
            </a:tbl>
          </a:graphicData>
        </a:graphic>
      </p:graphicFrame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9E66D253-1B3E-0E53-7E18-FCB1F68701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766276"/>
              </p:ext>
            </p:extLst>
          </p:nvPr>
        </p:nvGraphicFramePr>
        <p:xfrm>
          <a:off x="9689563" y="3500525"/>
          <a:ext cx="7303037" cy="600304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7303037">
                  <a:extLst>
                    <a:ext uri="{9D8B030D-6E8A-4147-A177-3AD203B41FA5}">
                      <a16:colId xmlns:a16="http://schemas.microsoft.com/office/drawing/2014/main" val="3968019691"/>
                    </a:ext>
                  </a:extLst>
                </a:gridCol>
              </a:tblGrid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PEEX - Programa Integrado de Ensino, Pesquisa e Extensão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71707280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PEEX Internacional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2484594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Piape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31215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Pibic Ufopa/CNPq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01294750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Pibiti Ufopa/CNPq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02417033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Pró-Extensão - Programa de Apoio à Extensão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42531090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Programa de Fomento à Cultura, Esporte, Saúde e Lazer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12452743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Programa de Mobilidade Acadêmica Internacional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00681920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Projeto 60+ </a:t>
                      </a:r>
                      <a:r>
                        <a:rPr lang="pt-BR" sz="24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Tapajoara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1374836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Projeto CAPACITALAB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97624221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Projeto Cursinho Popular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39976794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Projeto de Monitoria Acessibilidade (Incluir)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4401361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Projeto Institucional de Monitoria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0557366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Projeto LABIMOL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80598775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>
                          <a:solidFill>
                            <a:srgbClr val="000000"/>
                          </a:solidFill>
                          <a:effectLst/>
                        </a:rPr>
                        <a:t>Projeto Navio Hospital Escola Abaré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2814486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Pronera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2509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427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797429-026D-E716-6DE2-FA49D9BDA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E0C1B64-CC27-FE5D-D446-CCCD31C5F163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21201E5-8D5D-5BB3-B04D-279EC4A8857A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B1B6C64-6682-52AA-7680-164B9053656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929DC8F9-DB4F-FEE6-5C95-23A3EBC545C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B5A30624-254D-C715-C598-6FA057E25A2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7FFB9990-7CD9-CC56-53CC-3A2F9F062E11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Estrutura do PGO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8A2E136D-180F-E831-6559-BF0CBAB3909B}"/>
              </a:ext>
            </a:extLst>
          </p:cNvPr>
          <p:cNvSpPr txBox="1"/>
          <p:nvPr/>
        </p:nvSpPr>
        <p:spPr>
          <a:xfrm>
            <a:off x="998220" y="2501495"/>
            <a:ext cx="165277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/>
              <a:t>Quanto às </a:t>
            </a:r>
            <a:r>
              <a:rPr lang="pt-BR" sz="3200" b="1" dirty="0"/>
              <a:t>Subcategorias, </a:t>
            </a:r>
            <a:r>
              <a:rPr lang="pt-BR" sz="3200" dirty="0"/>
              <a:t>temos até o momento cadastradas </a:t>
            </a:r>
            <a:r>
              <a:rPr lang="pt-BR" sz="3200" b="1" dirty="0"/>
              <a:t>281 tipos. </a:t>
            </a:r>
            <a:r>
              <a:rPr lang="pt-BR" sz="3200" dirty="0"/>
              <a:t>Alguns</a:t>
            </a:r>
            <a:r>
              <a:rPr lang="pt-BR" sz="3200" b="1" dirty="0"/>
              <a:t> </a:t>
            </a:r>
            <a:r>
              <a:rPr lang="pt-BR" sz="3200" dirty="0"/>
              <a:t>exemplos:</a:t>
            </a:r>
            <a:endParaRPr lang="pt-BR" altLang="pt-BR" sz="3200" dirty="0"/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C303EE95-8928-7052-5B80-2BABB0E7F1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173743"/>
              </p:ext>
            </p:extLst>
          </p:nvPr>
        </p:nvGraphicFramePr>
        <p:xfrm>
          <a:off x="1295401" y="3537105"/>
          <a:ext cx="7303038" cy="633984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7303038">
                  <a:extLst>
                    <a:ext uri="{9D8B030D-6E8A-4147-A177-3AD203B41FA5}">
                      <a16:colId xmlns:a16="http://schemas.microsoft.com/office/drawing/2014/main" val="300516578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Acessibilidade (PCD) - Edital nº 10/2024 (</a:t>
                      </a:r>
                      <a:r>
                        <a:rPr lang="pt-BR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Proges</a:t>
                      </a:r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8922672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Ações de Fiscalização de Obras e Contratos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898488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Ações de Saúde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995506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Ações de Saúde - Abril Verde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3794719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Ações do Aniversário da Ufopa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5347088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Agente de Portaria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5008207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Ajuda de custo e auxílio moradia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636016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Almoxarifado Virtual (</a:t>
                      </a:r>
                      <a:r>
                        <a:rPr lang="pt-BR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Aquis</a:t>
                      </a:r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. Absorventes)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192528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Almoxarifado Virtual (Proad)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726852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Almoxarife e Carregadores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005752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Alocação de espaços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03941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Antivírus para os computadores institucionais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048255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Anuidade de Marcas e Patentes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628238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Aplicação de penalidades a fornecedores, como multas e juros em contratos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565260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Apoio à implementação do EAD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06018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Aporte aos Campi para participação em cursos na Sede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2105730"/>
                  </a:ext>
                </a:extLst>
              </a:tr>
            </a:tbl>
          </a:graphicData>
        </a:graphic>
      </p:graphicFrame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5F02BBBB-FCE9-680E-4DAB-980F116EC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60958"/>
              </p:ext>
            </p:extLst>
          </p:nvPr>
        </p:nvGraphicFramePr>
        <p:xfrm>
          <a:off x="9448800" y="3511206"/>
          <a:ext cx="8077200" cy="634451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8077200">
                  <a:extLst>
                    <a:ext uri="{9D8B030D-6E8A-4147-A177-3AD203B41FA5}">
                      <a16:colId xmlns:a16="http://schemas.microsoft.com/office/drawing/2014/main" val="3968019691"/>
                    </a:ext>
                  </a:extLst>
                </a:gridCol>
              </a:tblGrid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Aporte de </a:t>
                      </a:r>
                      <a:r>
                        <a:rPr lang="pt-BR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Gi</a:t>
                      </a:r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para IFII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71707280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Aporte de Gi para Proppit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2484594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Aporte GI para Reitoria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31215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Aporte para os campi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01294750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Aquisição de Combustíveis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02417033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Assistência pré-escolar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42531090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Associação Brasileira de Editoras Universitárias  - ABEU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12452743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Associação Brasileira de Editores Científicos - ABEC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00681920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Associação Brasileira de Educação Internacional - FAUBAI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1374836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Associação Brasileira de Linguística - ABRALIN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97624221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Associação Brasileira de Saúde Coletiva - ABRASCO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39976794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Associação Fórum Nacional de Gestores de Inovação e Transferência de Tecnologia - FORTEC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4401361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Associação Nacional de Entidades Promotoras de Empreendimentos Inovadores - ANPROTEC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05573666"/>
                  </a:ext>
                </a:extLst>
              </a:tr>
              <a:tr h="375190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Associação Nacional de Pós Graduação e Pesquisa em Linguística - ANPOLL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805987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02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759B0145-9713-6BFF-E373-750AED781BF1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Indicadores PDI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EC51B3-9758-E29B-D0B3-B4B23A7FAA4E}"/>
              </a:ext>
            </a:extLst>
          </p:cNvPr>
          <p:cNvSpPr txBox="1"/>
          <p:nvPr/>
        </p:nvSpPr>
        <p:spPr>
          <a:xfrm>
            <a:off x="1600200" y="2635121"/>
            <a:ext cx="157734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/>
              <a:t>Outro fator importante para melhorar a eficiência orçamentária da Ufopa, está mapeada nos indicadores do PDI.</a:t>
            </a:r>
          </a:p>
          <a:p>
            <a:pPr algn="ctr"/>
            <a:endParaRPr lang="pt-BR" altLang="pt-BR" sz="3200" dirty="0"/>
          </a:p>
          <a:p>
            <a:pPr algn="ctr"/>
            <a:r>
              <a:rPr lang="pt-BR" altLang="pt-BR" sz="3200" dirty="0"/>
              <a:t>Todos os indicadores orçamentários tem uma relação direta com os objetivos estratégicos relacionados à melhoria da </a:t>
            </a:r>
            <a:r>
              <a:rPr lang="pt-BR" altLang="pt-BR" sz="3200" b="1" dirty="0"/>
              <a:t>Eficiência e Captação de Recursos LOA e “</a:t>
            </a:r>
            <a:r>
              <a:rPr lang="pt-BR" altLang="pt-BR" sz="3200" b="1" dirty="0" err="1"/>
              <a:t>Extra-LOA</a:t>
            </a:r>
            <a:r>
              <a:rPr lang="pt-BR" altLang="pt-BR" sz="3200" dirty="0"/>
              <a:t>”, a fim de consolidar e expandir a universidade de forma </a:t>
            </a:r>
            <a:r>
              <a:rPr lang="pt-BR" altLang="pt-BR" sz="3200" b="1" dirty="0"/>
              <a:t>estruturada e organizada</a:t>
            </a:r>
            <a:r>
              <a:rPr lang="pt-BR" altLang="pt-BR" sz="3200" dirty="0"/>
              <a:t>.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A8034114-57BB-371B-9265-727AF0E338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346" y="6228470"/>
            <a:ext cx="15337254" cy="2659090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0522B324-5C75-5E61-ED56-50EF88A1569D}"/>
              </a:ext>
            </a:extLst>
          </p:cNvPr>
          <p:cNvSpPr txBox="1"/>
          <p:nvPr/>
        </p:nvSpPr>
        <p:spPr>
          <a:xfrm>
            <a:off x="15212794" y="9194039"/>
            <a:ext cx="2191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altLang="pt-BR" dirty="0"/>
              <a:t>Fonte: Proplan, 2023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0" name="Group 5">
            <a:extLst>
              <a:ext uri="{FF2B5EF4-FFF2-40B4-BE49-F238E27FC236}">
                <a16:creationId xmlns:a16="http://schemas.microsoft.com/office/drawing/2014/main" id="{CD8AA01D-9A86-C35C-7B11-63A575020B1C}"/>
              </a:ext>
            </a:extLst>
          </p:cNvPr>
          <p:cNvGrpSpPr/>
          <p:nvPr/>
        </p:nvGrpSpPr>
        <p:grpSpPr>
          <a:xfrm>
            <a:off x="-612792" y="534967"/>
            <a:ext cx="13414392" cy="1535558"/>
            <a:chOff x="0" y="-76200"/>
            <a:chExt cx="3242274" cy="367402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FF59FC3-DD3B-7C4B-8D8B-97A34F728E70}"/>
                </a:ext>
              </a:extLst>
            </p:cNvPr>
            <p:cNvSpPr/>
            <p:nvPr/>
          </p:nvSpPr>
          <p:spPr>
            <a:xfrm>
              <a:off x="311340" y="-40176"/>
              <a:ext cx="2930934" cy="331378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pPr algn="just">
                <a:lnSpc>
                  <a:spcPts val="4900"/>
                </a:lnSpc>
                <a:spcBef>
                  <a:spcPct val="0"/>
                </a:spcBef>
              </a:pPr>
              <a:r>
                <a:rPr lang="en-US" sz="3600" b="1" dirty="0">
                  <a:solidFill>
                    <a:srgbClr val="252525"/>
                  </a:solidFill>
                  <a:latin typeface="+mj-lt"/>
                  <a:ea typeface="Poppins Bold"/>
                  <a:cs typeface="Poppins Bold"/>
                  <a:sym typeface="Poppins Bold"/>
                </a:rPr>
                <a:t>Oficina 1:</a:t>
              </a:r>
              <a:r>
                <a:rPr lang="pt-BR" sz="3600" b="1" dirty="0">
                  <a:solidFill>
                    <a:srgbClr val="252525"/>
                  </a:solidFill>
                  <a:latin typeface="+mj-lt"/>
                  <a:ea typeface="Poppins Bold"/>
                  <a:cs typeface="Poppins Bold"/>
                  <a:sym typeface="Poppins Bold"/>
                </a:rPr>
                <a:t> O Plano de Gestão Orçamentária 2025 e suas especificidades</a:t>
              </a: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57410E75-A277-9D62-95CC-5C814FFA2A9C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 sz="2400" dirty="0">
                <a:latin typeface="+mj-lt"/>
              </a:endParaRPr>
            </a:p>
          </p:txBody>
        </p:sp>
      </p:grp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4C742C2-85BF-E6B9-C33A-300449AA9A8E}"/>
              </a:ext>
            </a:extLst>
          </p:cNvPr>
          <p:cNvSpPr txBox="1"/>
          <p:nvPr/>
        </p:nvSpPr>
        <p:spPr>
          <a:xfrm>
            <a:off x="14219802" y="9001306"/>
            <a:ext cx="38220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600" dirty="0"/>
              <a:t>Data: 16/01/2025</a:t>
            </a:r>
          </a:p>
          <a:p>
            <a:pPr algn="r"/>
            <a:r>
              <a:rPr lang="pt-BR" sz="1600" dirty="0"/>
              <a:t>Horário: 08:00 -12:00</a:t>
            </a:r>
          </a:p>
          <a:p>
            <a:pPr algn="r"/>
            <a:r>
              <a:rPr lang="pt-BR" sz="1600" dirty="0"/>
              <a:t>Facilitadora: Renata Lisbôa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104990CD-BEDE-5B76-7A6E-E0364DF42E51}"/>
              </a:ext>
            </a:extLst>
          </p:cNvPr>
          <p:cNvSpPr txBox="1"/>
          <p:nvPr/>
        </p:nvSpPr>
        <p:spPr>
          <a:xfrm>
            <a:off x="1641492" y="2327620"/>
            <a:ext cx="15732108" cy="318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sz="32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Objetivos:</a:t>
            </a:r>
          </a:p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sz="3200" dirty="0">
                <a:ea typeface="Aptos" panose="020B0004020202020204" pitchFamily="34" charset="0"/>
                <a:cs typeface="Times New Roman" panose="02020603050405020304" pitchFamily="18" charset="0"/>
              </a:rPr>
              <a:t>	1. </a:t>
            </a:r>
            <a:r>
              <a:rPr lang="pt-BR" sz="32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Apresentar o panorama geral do orçamento 2025, as diretrizes para elaboração do PGO e discutir as especificidades para aperfeiçoamento da gestão orçamentária nas Unidades Acadêmicas e Administrativas.</a:t>
            </a:r>
            <a:endParaRPr lang="pt-BR" sz="3200" dirty="0">
              <a:cs typeface="Times New Roman" panose="02020603050405020304" pitchFamily="18" charset="0"/>
            </a:endParaRPr>
          </a:p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sz="3200" dirty="0">
                <a:cs typeface="Times New Roman" panose="02020603050405020304" pitchFamily="18" charset="0"/>
              </a:rPr>
              <a:t>	2. Disseminar informações relativas à gestão orçamentária na Ufopa.</a:t>
            </a:r>
            <a:endParaRPr lang="pt-BR" sz="3200" dirty="0">
              <a:cs typeface="Times New Roman" panose="02020603050405020304" pitchFamily="18" charset="0"/>
              <a:sym typeface="Poppins Bold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6039513-8A10-97F6-3C89-7605FC05AFDA}"/>
              </a:ext>
            </a:extLst>
          </p:cNvPr>
          <p:cNvSpPr txBox="1"/>
          <p:nvPr/>
        </p:nvSpPr>
        <p:spPr>
          <a:xfrm>
            <a:off x="1641492" y="5790067"/>
            <a:ext cx="15732108" cy="4442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sz="3200" b="1" dirty="0">
                <a:ea typeface="Aptos" panose="020B0004020202020204" pitchFamily="34" charset="0"/>
                <a:cs typeface="Times New Roman" panose="02020603050405020304" pitchFamily="18" charset="0"/>
              </a:rPr>
              <a:t>Conteúdo programático</a:t>
            </a:r>
            <a:r>
              <a:rPr lang="pt-BR" sz="32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sz="3200" dirty="0">
                <a:ea typeface="Aptos" panose="020B0004020202020204" pitchFamily="34" charset="0"/>
                <a:cs typeface="Times New Roman" panose="02020603050405020304" pitchFamily="18" charset="0"/>
              </a:rPr>
              <a:t>	1. </a:t>
            </a:r>
            <a:r>
              <a:rPr lang="pt-BR" sz="3200" dirty="0">
                <a:cs typeface="Times New Roman" panose="02020603050405020304" pitchFamily="18" charset="0"/>
              </a:rPr>
              <a:t>Panorama Histórico e Desafios Orçamentários</a:t>
            </a:r>
          </a:p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sz="3200" dirty="0">
                <a:cs typeface="Times New Roman" panose="02020603050405020304" pitchFamily="18" charset="0"/>
              </a:rPr>
              <a:t> 	2. Estrutura e Composição do Orçamento</a:t>
            </a:r>
          </a:p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sz="3200" dirty="0">
                <a:cs typeface="Times New Roman" panose="02020603050405020304" pitchFamily="18" charset="0"/>
                <a:sym typeface="Poppins Bold"/>
              </a:rPr>
              <a:t>	3. </a:t>
            </a:r>
            <a:r>
              <a:rPr lang="pt-BR" sz="3200" dirty="0">
                <a:cs typeface="Times New Roman" panose="02020603050405020304" pitchFamily="18" charset="0"/>
              </a:rPr>
              <a:t>Orçamento das Unidades Acadêmicas e Administrativas </a:t>
            </a:r>
          </a:p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sz="3200" dirty="0">
                <a:cs typeface="Times New Roman" panose="02020603050405020304" pitchFamily="18" charset="0"/>
                <a:sym typeface="Poppins Bold"/>
              </a:rPr>
              <a:t>	4. </a:t>
            </a:r>
            <a:r>
              <a:rPr lang="pt-BR" sz="3200" dirty="0">
                <a:cs typeface="Times New Roman" panose="02020603050405020304" pitchFamily="18" charset="0"/>
              </a:rPr>
              <a:t>Gestão e Acompanhamento Orçamentário </a:t>
            </a:r>
          </a:p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sz="3200" dirty="0">
                <a:cs typeface="Times New Roman" panose="02020603050405020304" pitchFamily="18" charset="0"/>
                <a:sym typeface="Poppins Bold"/>
              </a:rPr>
              <a:t>	5. </a:t>
            </a:r>
            <a:r>
              <a:rPr lang="pt-BR" sz="3200" dirty="0">
                <a:cs typeface="Times New Roman" panose="02020603050405020304" pitchFamily="18" charset="0"/>
              </a:rPr>
              <a:t>Entregas da Diretoria de Planejamento</a:t>
            </a:r>
          </a:p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sz="3200" dirty="0">
                <a:cs typeface="Times New Roman" panose="02020603050405020304" pitchFamily="18" charset="0"/>
              </a:rPr>
              <a:t>	6. Perspectivas 2025 </a:t>
            </a:r>
            <a:endParaRPr lang="pt-BR" sz="3200" dirty="0">
              <a:cs typeface="Times New Roman" panose="02020603050405020304" pitchFamily="18" charset="0"/>
              <a:sym typeface="Poppins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B817FE-4663-0135-2FC3-37D883EAC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F53E465-89A6-646C-AE55-1AF2C324D4B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600BD20-25FC-B21F-793B-7FFE71C663E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9618CB7-678F-0230-7F4E-FB5C62CD708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7F8A1569-522C-AF88-E64C-796939A3BDEC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870DA50-C292-5E7C-64A9-441B4E856FB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77329B1D-93F0-9621-8393-4C35D8989183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Indicadores Orçamentários - PDI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0831ED2-94F3-69B8-F4CE-CAD55D6BFEA9}"/>
              </a:ext>
            </a:extLst>
          </p:cNvPr>
          <p:cNvSpPr txBox="1"/>
          <p:nvPr/>
        </p:nvSpPr>
        <p:spPr>
          <a:xfrm>
            <a:off x="6918960" y="2503126"/>
            <a:ext cx="10576560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Índice de crescimento do Aluno equivalente na graduação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063768CA-6784-DFD7-EB05-DBAB836F9AC9}"/>
              </a:ext>
            </a:extLst>
          </p:cNvPr>
          <p:cNvSpPr txBox="1"/>
          <p:nvPr/>
        </p:nvSpPr>
        <p:spPr>
          <a:xfrm>
            <a:off x="6934200" y="3633667"/>
            <a:ext cx="10576560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defRPr sz="2800" b="1">
                <a:solidFill>
                  <a:sysClr val="windowText" lastClr="00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sz="2400" dirty="0">
                <a:solidFill>
                  <a:schemeClr val="bg1"/>
                </a:solidFill>
              </a:rPr>
              <a:t>Índice de crescimento do Aluno equivalente na pós-graduação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3E50D644-26B3-E620-8EC2-8D3CFF9CB6D4}"/>
              </a:ext>
            </a:extLst>
          </p:cNvPr>
          <p:cNvSpPr txBox="1"/>
          <p:nvPr/>
        </p:nvSpPr>
        <p:spPr>
          <a:xfrm>
            <a:off x="6934200" y="4756588"/>
            <a:ext cx="10576560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defRPr sz="2800" b="1">
                <a:solidFill>
                  <a:sysClr val="windowText" lastClr="00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sz="2400" dirty="0">
                <a:solidFill>
                  <a:schemeClr val="bg1"/>
                </a:solidFill>
              </a:rPr>
              <a:t>Total de recursos captados extraorçamentários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D131224-3DF7-C81E-16F1-2FFB5D667A24}"/>
              </a:ext>
            </a:extLst>
          </p:cNvPr>
          <p:cNvSpPr txBox="1"/>
          <p:nvPr/>
        </p:nvSpPr>
        <p:spPr>
          <a:xfrm>
            <a:off x="6964680" y="5777067"/>
            <a:ext cx="10530840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defRPr sz="2800" b="1">
                <a:solidFill>
                  <a:sysClr val="windowText" lastClr="00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sz="2400" dirty="0">
                <a:solidFill>
                  <a:schemeClr val="bg1"/>
                </a:solidFill>
              </a:rPr>
              <a:t>Total de recursos de investimentos captados extraorçamentários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204E8336-1CDF-56B3-3C5A-A7F82409CB40}"/>
              </a:ext>
            </a:extLst>
          </p:cNvPr>
          <p:cNvSpPr txBox="1"/>
          <p:nvPr/>
        </p:nvSpPr>
        <p:spPr>
          <a:xfrm>
            <a:off x="6964680" y="7146469"/>
            <a:ext cx="10530840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defRPr sz="2800" b="1">
                <a:solidFill>
                  <a:sysClr val="windowText" lastClr="00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sz="2400" dirty="0">
                <a:solidFill>
                  <a:schemeClr val="bg1"/>
                </a:solidFill>
              </a:rPr>
              <a:t>Percentual de recursos executados LOA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1CD4BF12-E7F2-B907-74EE-04D59525579E}"/>
              </a:ext>
            </a:extLst>
          </p:cNvPr>
          <p:cNvSpPr txBox="1"/>
          <p:nvPr/>
        </p:nvSpPr>
        <p:spPr>
          <a:xfrm>
            <a:off x="6934200" y="8128848"/>
            <a:ext cx="10530840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defRPr sz="2800" b="1">
                <a:solidFill>
                  <a:sysClr val="windowText" lastClr="00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sz="2400" dirty="0">
                <a:solidFill>
                  <a:schemeClr val="bg1"/>
                </a:solidFill>
              </a:rPr>
              <a:t>Percentual do Orçamento discricionário executado em atividades fins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10E59D48-5017-61E2-9748-EF0DDD813FE9}"/>
              </a:ext>
            </a:extLst>
          </p:cNvPr>
          <p:cNvSpPr txBox="1"/>
          <p:nvPr/>
        </p:nvSpPr>
        <p:spPr>
          <a:xfrm>
            <a:off x="6964680" y="9055391"/>
            <a:ext cx="10500360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defRPr sz="2800" b="1">
                <a:solidFill>
                  <a:sysClr val="windowText" lastClr="00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sz="2400" dirty="0">
                <a:solidFill>
                  <a:schemeClr val="bg1"/>
                </a:solidFill>
              </a:rPr>
              <a:t>Percentual do Orçamento executado em Programas Estratégicos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B7241FC9-1125-4BA9-B1A6-31F8CD23CF0C}"/>
              </a:ext>
            </a:extLst>
          </p:cNvPr>
          <p:cNvSpPr txBox="1"/>
          <p:nvPr/>
        </p:nvSpPr>
        <p:spPr>
          <a:xfrm>
            <a:off x="1771857" y="7485731"/>
            <a:ext cx="45272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OE-OF-02: Buscar a eficiência e a eficácia na aplicação dos recursos em consonância com o planejamento institucional.</a:t>
            </a:r>
          </a:p>
        </p:txBody>
      </p:sp>
      <p:sp>
        <p:nvSpPr>
          <p:cNvPr id="27" name="Chave Esquerda 26">
            <a:extLst>
              <a:ext uri="{FF2B5EF4-FFF2-40B4-BE49-F238E27FC236}">
                <a16:creationId xmlns:a16="http://schemas.microsoft.com/office/drawing/2014/main" id="{76B61975-52A9-0732-4660-B8AAE9251F0D}"/>
              </a:ext>
            </a:extLst>
          </p:cNvPr>
          <p:cNvSpPr/>
          <p:nvPr/>
        </p:nvSpPr>
        <p:spPr>
          <a:xfrm>
            <a:off x="6477000" y="6972300"/>
            <a:ext cx="381000" cy="2819400"/>
          </a:xfrm>
          <a:prstGeom prst="leftBrac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Chave Esquerda 27">
            <a:extLst>
              <a:ext uri="{FF2B5EF4-FFF2-40B4-BE49-F238E27FC236}">
                <a16:creationId xmlns:a16="http://schemas.microsoft.com/office/drawing/2014/main" id="{64700727-CFCB-7AAF-B16C-1DE0489528A9}"/>
              </a:ext>
            </a:extLst>
          </p:cNvPr>
          <p:cNvSpPr/>
          <p:nvPr/>
        </p:nvSpPr>
        <p:spPr>
          <a:xfrm>
            <a:off x="6438900" y="2327620"/>
            <a:ext cx="480060" cy="4187480"/>
          </a:xfrm>
          <a:prstGeom prst="leftBrac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1498C504-0FA9-8CE5-CA3F-8AB6A2BA71BE}"/>
              </a:ext>
            </a:extLst>
          </p:cNvPr>
          <p:cNvSpPr txBox="1"/>
          <p:nvPr/>
        </p:nvSpPr>
        <p:spPr>
          <a:xfrm>
            <a:off x="1469676" y="3636530"/>
            <a:ext cx="47286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OE-OF-01: Ampliar a captação de recursos dos setores governamentais e não governamentais.</a:t>
            </a:r>
          </a:p>
        </p:txBody>
      </p:sp>
    </p:spTree>
    <p:extLst>
      <p:ext uri="{BB962C8B-B14F-4D97-AF65-F5344CB8AC3E}">
        <p14:creationId xmlns:p14="http://schemas.microsoft.com/office/powerpoint/2010/main" val="374443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6" grpId="0" animBg="1"/>
      <p:bldP spid="18" grpId="0" animBg="1"/>
      <p:bldP spid="20" grpId="0" animBg="1"/>
      <p:bldP spid="22" grpId="0" animBg="1"/>
      <p:bldP spid="24" grpId="0" animBg="1"/>
      <p:bldP spid="26" grpId="0"/>
      <p:bldP spid="27" grpId="0" animBg="1"/>
      <p:bldP spid="28" grpId="0" animBg="1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0C929455-74E7-D271-C4DC-F1ECAA771FAE}"/>
              </a:ext>
            </a:extLst>
          </p:cNvPr>
          <p:cNvSpPr/>
          <p:nvPr/>
        </p:nvSpPr>
        <p:spPr>
          <a:xfrm>
            <a:off x="499111" y="963049"/>
            <a:ext cx="12819989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Módulo 3</a:t>
            </a:r>
            <a:r>
              <a:rPr lang="pt-BR" sz="3600" b="1" dirty="0">
                <a:latin typeface="+mj-lt"/>
                <a:cs typeface="Times New Roman" panose="02020603050405020304" pitchFamily="18" charset="0"/>
              </a:rPr>
              <a:t>: Orçamento das Unidades Acadêmicas e Administrativas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5EA8E5A2-50B2-8524-6F1E-62738C9690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2565555"/>
            <a:ext cx="5928572" cy="7271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8473A1C3-26DE-132E-41A5-045FFBA1E85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134" t="1168"/>
          <a:stretch/>
        </p:blipFill>
        <p:spPr>
          <a:xfrm>
            <a:off x="10414796" y="2565555"/>
            <a:ext cx="5808608" cy="7259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A8E0E0-1569-01C4-0C6A-97C3341BF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942B130-553D-61A9-4DFE-0A6FF876F467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D80EDD8-ED94-011D-6640-6D9BE1E0062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A5D040B-6A79-E93A-E8DF-4D62FB0DD517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328C1338-61EB-18B0-6E0E-ABE9F95551DC}"/>
              </a:ext>
            </a:extLst>
          </p:cNvPr>
          <p:cNvGrpSpPr/>
          <p:nvPr/>
        </p:nvGrpSpPr>
        <p:grpSpPr>
          <a:xfrm>
            <a:off x="499111" y="505772"/>
            <a:ext cx="12835889" cy="1544888"/>
            <a:chOff x="-3187" y="-76200"/>
            <a:chExt cx="2572877" cy="40688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4653168-389F-AED1-B6E9-7D93B794E6D0}"/>
                </a:ext>
              </a:extLst>
            </p:cNvPr>
            <p:cNvSpPr/>
            <p:nvPr/>
          </p:nvSpPr>
          <p:spPr>
            <a:xfrm>
              <a:off x="-3187" y="44235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pPr algn="ctr"/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rade Gothic Next Rounded" panose="020F0503040303020004" pitchFamily="34" charset="0"/>
                  <a:ea typeface="+mn-ea"/>
                  <a:cs typeface="+mn-cs"/>
                </a:rPr>
                <a:t>Descentralização Unidades: 10% do Custeio Discricionário</a:t>
              </a:r>
              <a:endParaRPr lang="pt-BR" sz="3600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E9E36E3F-A6E5-8B7E-C341-B4CDBA20A75D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 sz="3600" b="1">
                <a:latin typeface="+mj-lt"/>
              </a:endParaRPr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D05566A8-FAE5-EB28-C682-1F82E4F94394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779B18B-4606-3F97-791B-799FF4DB42F0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94500952-028C-E802-D4D3-F0D025F72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2784898"/>
            <a:ext cx="7467600" cy="5785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34C80F6E-1BA5-33C4-1008-DFBE757557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6901" y="2784897"/>
            <a:ext cx="8066354" cy="5777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5" name="Tabela 14">
            <a:extLst>
              <a:ext uri="{FF2B5EF4-FFF2-40B4-BE49-F238E27FC236}">
                <a16:creationId xmlns:a16="http://schemas.microsoft.com/office/drawing/2014/main" id="{C9BA2291-33A0-A5AE-D670-1FD41FE3F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899892"/>
              </p:ext>
            </p:extLst>
          </p:nvPr>
        </p:nvGraphicFramePr>
        <p:xfrm>
          <a:off x="9845728" y="8953771"/>
          <a:ext cx="7315200" cy="647700"/>
        </p:xfrm>
        <a:graphic>
          <a:graphicData uri="http://schemas.openxmlformats.org/drawingml/2006/table">
            <a:tbl>
              <a:tblPr/>
              <a:tblGrid>
                <a:gridCol w="2929507">
                  <a:extLst>
                    <a:ext uri="{9D8B030D-6E8A-4147-A177-3AD203B41FA5}">
                      <a16:colId xmlns:a16="http://schemas.microsoft.com/office/drawing/2014/main" val="2141933636"/>
                    </a:ext>
                  </a:extLst>
                </a:gridCol>
                <a:gridCol w="822317">
                  <a:extLst>
                    <a:ext uri="{9D8B030D-6E8A-4147-A177-3AD203B41FA5}">
                      <a16:colId xmlns:a16="http://schemas.microsoft.com/office/drawing/2014/main" val="4252574667"/>
                    </a:ext>
                  </a:extLst>
                </a:gridCol>
                <a:gridCol w="1987268">
                  <a:extLst>
                    <a:ext uri="{9D8B030D-6E8A-4147-A177-3AD203B41FA5}">
                      <a16:colId xmlns:a16="http://schemas.microsoft.com/office/drawing/2014/main" val="2425062755"/>
                    </a:ext>
                  </a:extLst>
                </a:gridCol>
                <a:gridCol w="1576108">
                  <a:extLst>
                    <a:ext uri="{9D8B030D-6E8A-4147-A177-3AD203B41FA5}">
                      <a16:colId xmlns:a16="http://schemas.microsoft.com/office/drawing/2014/main" val="84234216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Franklin Gothic Book" panose="020B0503020102020204" pitchFamily="34" charset="0"/>
                        </a:rPr>
                        <a:t>Graduação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Pós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Administrativas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Conselhos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049968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2.516.832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499.750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679.969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97.263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927671"/>
                  </a:ext>
                </a:extLst>
              </a:tr>
            </a:tbl>
          </a:graphicData>
        </a:graphic>
      </p:graphicFrame>
      <p:sp>
        <p:nvSpPr>
          <p:cNvPr id="16" name="TextBox 11">
            <a:extLst>
              <a:ext uri="{FF2B5EF4-FFF2-40B4-BE49-F238E27FC236}">
                <a16:creationId xmlns:a16="http://schemas.microsoft.com/office/drawing/2014/main" id="{51F651BA-32B8-57C0-38C9-2BF76D4D7D62}"/>
              </a:ext>
            </a:extLst>
          </p:cNvPr>
          <p:cNvSpPr txBox="1"/>
          <p:nvPr/>
        </p:nvSpPr>
        <p:spPr>
          <a:xfrm>
            <a:off x="1493521" y="8900763"/>
            <a:ext cx="7498080" cy="9919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1600" spc="15" dirty="0" err="1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Além</a:t>
            </a:r>
            <a:r>
              <a:rPr lang="en-US" sz="1600" spc="15" dirty="0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 </a:t>
            </a:r>
            <a:r>
              <a:rPr lang="en-US" sz="1600" spc="15" dirty="0" err="1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desses</a:t>
            </a:r>
            <a:r>
              <a:rPr lang="en-US" sz="1600" spc="15" dirty="0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 </a:t>
            </a:r>
            <a:r>
              <a:rPr lang="en-US" sz="1600" spc="15" dirty="0" err="1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recursos</a:t>
            </a:r>
            <a:r>
              <a:rPr lang="en-US" sz="1600" spc="15" dirty="0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, </a:t>
            </a:r>
            <a:r>
              <a:rPr lang="en-US" sz="1600" spc="15" dirty="0" err="1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será</a:t>
            </a:r>
            <a:r>
              <a:rPr lang="en-US" sz="1600" spc="15" dirty="0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 </a:t>
            </a:r>
            <a:r>
              <a:rPr lang="en-US" sz="1600" spc="15" dirty="0" err="1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disponibilizado</a:t>
            </a:r>
            <a:r>
              <a:rPr lang="en-US" sz="1600" spc="15" dirty="0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 o valor de R$ 20.000 para a </a:t>
            </a:r>
            <a:r>
              <a:rPr lang="en-US" sz="1600" spc="15" dirty="0" err="1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Substação</a:t>
            </a:r>
            <a:r>
              <a:rPr lang="en-US" sz="1600" spc="15" dirty="0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 de </a:t>
            </a:r>
            <a:r>
              <a:rPr lang="en-US" sz="1600" spc="15" dirty="0" err="1">
                <a:latin typeface="Trade Gothic Next Rounded" panose="020F0503040303020004" pitchFamily="34" charset="0"/>
                <a:ea typeface="TT Norms"/>
                <a:cs typeface="Times New Roman" panose="02020603050405020304" pitchFamily="18" charset="0"/>
                <a:sym typeface="TT Norms"/>
              </a:rPr>
              <a:t>Curua-una</a:t>
            </a:r>
            <a:endParaRPr lang="en-US" sz="1600" spc="15" dirty="0">
              <a:latin typeface="Trade Gothic Next Rounded" panose="020F0503040303020004" pitchFamily="34" charset="0"/>
              <a:ea typeface="TT Norms"/>
              <a:cs typeface="Times New Roman" panose="02020603050405020304" pitchFamily="18" charset="0"/>
              <a:sym typeface="TT Norms"/>
            </a:endParaRPr>
          </a:p>
        </p:txBody>
      </p:sp>
    </p:spTree>
    <p:extLst>
      <p:ext uri="{BB962C8B-B14F-4D97-AF65-F5344CB8AC3E}">
        <p14:creationId xmlns:p14="http://schemas.microsoft.com/office/powerpoint/2010/main" val="270662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534967"/>
            <a:ext cx="10883932" cy="1399072"/>
            <a:chOff x="0" y="-76200"/>
            <a:chExt cx="2866550" cy="368480"/>
          </a:xfrm>
        </p:grpSpPr>
        <p:sp>
          <p:nvSpPr>
            <p:cNvPr id="6" name="Freeform 6"/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MATRIZ ACADÊMICAS - SEDE E CAMPI </a:t>
              </a:r>
            </a:p>
            <a:p>
              <a:endParaRPr lang="pt-BR" dirty="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EEC9ABE-6A35-5AF1-8878-59DFA3F6ABD0}"/>
              </a:ext>
            </a:extLst>
          </p:cNvPr>
          <p:cNvSpPr txBox="1"/>
          <p:nvPr/>
        </p:nvSpPr>
        <p:spPr>
          <a:xfrm>
            <a:off x="1371600" y="2639081"/>
            <a:ext cx="15925800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750"/>
              </a:spcAft>
            </a:pPr>
            <a:r>
              <a:rPr lang="pt-BR" sz="3200" dirty="0"/>
              <a:t>A </a:t>
            </a:r>
            <a:r>
              <a:rPr lang="pt-BR" sz="3200" b="1" dirty="0"/>
              <a:t>Matriz Orçamentaria </a:t>
            </a:r>
            <a:r>
              <a:rPr lang="pt-BR" sz="3200" dirty="0"/>
              <a:t>é o mecanismo utilizado para a distribuição dos recursos financeiros para as Unidades Acadêmicas e Administrativas da Ufopa. Leva em consideração alguns indicadores:</a:t>
            </a:r>
          </a:p>
          <a:p>
            <a:pPr algn="l">
              <a:spcAft>
                <a:spcPts val="750"/>
              </a:spcAft>
            </a:pPr>
            <a:r>
              <a:rPr lang="pt-BR" sz="3200" dirty="0"/>
              <a:t> </a:t>
            </a:r>
          </a:p>
          <a:p>
            <a:pPr algn="l">
              <a:spcAft>
                <a:spcPts val="750"/>
              </a:spcAft>
            </a:pPr>
            <a:r>
              <a:rPr lang="pt-BR" sz="3200" b="1" dirty="0"/>
              <a:t>	- Unidades Acadêmicas de graduação</a:t>
            </a:r>
            <a:r>
              <a:rPr lang="pt-BR" sz="3200" dirty="0"/>
              <a:t>: aluno equivalente de graduação; qualificação docente; professor equivalente; quadro de referencia; projetos e resultados.</a:t>
            </a:r>
          </a:p>
          <a:p>
            <a:pPr algn="l">
              <a:spcAft>
                <a:spcPts val="750"/>
              </a:spcAft>
            </a:pPr>
            <a:endParaRPr lang="pt-BR" sz="3200" dirty="0"/>
          </a:p>
          <a:p>
            <a:pPr algn="l">
              <a:spcAft>
                <a:spcPts val="750"/>
              </a:spcAft>
            </a:pPr>
            <a:r>
              <a:rPr lang="pt-BR" sz="3200" dirty="0"/>
              <a:t> 	- </a:t>
            </a:r>
            <a:r>
              <a:rPr lang="pt-BR" sz="3200" b="1" dirty="0"/>
              <a:t>Unidades Acadêmicas de pós-graduação</a:t>
            </a:r>
            <a:r>
              <a:rPr lang="pt-BR" sz="3200" dirty="0"/>
              <a:t>*: média de alunos ingressantes, média de docentes por alunos, nota do programa, peso do nível do curso, peso da área de conhecimento, peso do tipo do curso. </a:t>
            </a:r>
          </a:p>
          <a:p>
            <a:pPr algn="l">
              <a:spcAft>
                <a:spcPts val="750"/>
              </a:spcAft>
            </a:pPr>
            <a:r>
              <a:rPr lang="pt-BR" sz="3200" dirty="0"/>
              <a:t> </a:t>
            </a:r>
          </a:p>
          <a:p>
            <a:pPr algn="l">
              <a:spcAft>
                <a:spcPts val="750"/>
              </a:spcAft>
            </a:pPr>
            <a:r>
              <a:rPr lang="pt-BR" sz="3200" b="1" dirty="0"/>
              <a:t>	- Unidades Administrativas</a:t>
            </a:r>
            <a:r>
              <a:rPr lang="pt-BR" sz="3200" dirty="0"/>
              <a:t>: quadro de referência e; diretorias e coordenações.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24D4D46D-2A5E-624B-3869-6EFB4FA4FA1C}"/>
              </a:ext>
            </a:extLst>
          </p:cNvPr>
          <p:cNvSpPr txBox="1"/>
          <p:nvPr/>
        </p:nvSpPr>
        <p:spPr>
          <a:xfrm>
            <a:off x="1371600" y="9776653"/>
            <a:ext cx="1234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altLang="pt-BR" dirty="0"/>
              <a:t>* A matriz de pós-graduação foi elaborada e aprovada pelo Comitê gestor de pós-graduação da Ufopa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929E86-97E3-4740-4957-7ED75AF18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D9BE0CB-A254-1185-E0DB-D4D12A2A95BF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5485525-03E4-C7B1-C54A-4110DFE679B2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836D380-B85F-C2A0-C2D1-4CAB4ADA7A70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2FDD60C4-2596-A6FD-02DE-696AFF2C849E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D7DDF98-30E4-9373-2DCB-169BB51D3F26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MATRIZ ACADÊMICAS - SEDE E CAMPI – PGO 2025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4B36F983-6C1D-8757-6657-DA0AE15B7A9C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8FC4211E-3181-E9E6-31D1-3755F1686C97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C4C7A61-BED1-F7AF-A082-C7A751EC7B1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2" name="Tabela 11">
            <a:extLst>
              <a:ext uri="{FF2B5EF4-FFF2-40B4-BE49-F238E27FC236}">
                <a16:creationId xmlns:a16="http://schemas.microsoft.com/office/drawing/2014/main" id="{B48747AA-8F54-5413-3D6F-D15CC275FA48}"/>
              </a:ext>
            </a:extLst>
          </p:cNvPr>
          <p:cNvGraphicFramePr>
            <a:graphicFrameLocks noGrp="1"/>
          </p:cNvGraphicFramePr>
          <p:nvPr/>
        </p:nvGraphicFramePr>
        <p:xfrm>
          <a:off x="1028700" y="2590680"/>
          <a:ext cx="16840197" cy="7017871"/>
        </p:xfrm>
        <a:graphic>
          <a:graphicData uri="http://schemas.openxmlformats.org/drawingml/2006/table">
            <a:tbl>
              <a:tblPr/>
              <a:tblGrid>
                <a:gridCol w="579270">
                  <a:extLst>
                    <a:ext uri="{9D8B030D-6E8A-4147-A177-3AD203B41FA5}">
                      <a16:colId xmlns:a16="http://schemas.microsoft.com/office/drawing/2014/main" val="873103568"/>
                    </a:ext>
                  </a:extLst>
                </a:gridCol>
                <a:gridCol w="2803479">
                  <a:extLst>
                    <a:ext uri="{9D8B030D-6E8A-4147-A177-3AD203B41FA5}">
                      <a16:colId xmlns:a16="http://schemas.microsoft.com/office/drawing/2014/main" val="540669346"/>
                    </a:ext>
                  </a:extLst>
                </a:gridCol>
                <a:gridCol w="1809991">
                  <a:extLst>
                    <a:ext uri="{9D8B030D-6E8A-4147-A177-3AD203B41FA5}">
                      <a16:colId xmlns:a16="http://schemas.microsoft.com/office/drawing/2014/main" val="2578946416"/>
                    </a:ext>
                  </a:extLst>
                </a:gridCol>
                <a:gridCol w="1282669">
                  <a:extLst>
                    <a:ext uri="{9D8B030D-6E8A-4147-A177-3AD203B41FA5}">
                      <a16:colId xmlns:a16="http://schemas.microsoft.com/office/drawing/2014/main" val="3832726474"/>
                    </a:ext>
                  </a:extLst>
                </a:gridCol>
                <a:gridCol w="1282669">
                  <a:extLst>
                    <a:ext uri="{9D8B030D-6E8A-4147-A177-3AD203B41FA5}">
                      <a16:colId xmlns:a16="http://schemas.microsoft.com/office/drawing/2014/main" val="3609394933"/>
                    </a:ext>
                  </a:extLst>
                </a:gridCol>
                <a:gridCol w="1282669">
                  <a:extLst>
                    <a:ext uri="{9D8B030D-6E8A-4147-A177-3AD203B41FA5}">
                      <a16:colId xmlns:a16="http://schemas.microsoft.com/office/drawing/2014/main" val="1254838733"/>
                    </a:ext>
                  </a:extLst>
                </a:gridCol>
                <a:gridCol w="1282669">
                  <a:extLst>
                    <a:ext uri="{9D8B030D-6E8A-4147-A177-3AD203B41FA5}">
                      <a16:colId xmlns:a16="http://schemas.microsoft.com/office/drawing/2014/main" val="1147981275"/>
                    </a:ext>
                  </a:extLst>
                </a:gridCol>
                <a:gridCol w="1448173">
                  <a:extLst>
                    <a:ext uri="{9D8B030D-6E8A-4147-A177-3AD203B41FA5}">
                      <a16:colId xmlns:a16="http://schemas.microsoft.com/office/drawing/2014/main" val="2840678110"/>
                    </a:ext>
                  </a:extLst>
                </a:gridCol>
                <a:gridCol w="1199915">
                  <a:extLst>
                    <a:ext uri="{9D8B030D-6E8A-4147-A177-3AD203B41FA5}">
                      <a16:colId xmlns:a16="http://schemas.microsoft.com/office/drawing/2014/main" val="283696750"/>
                    </a:ext>
                  </a:extLst>
                </a:gridCol>
                <a:gridCol w="1448173">
                  <a:extLst>
                    <a:ext uri="{9D8B030D-6E8A-4147-A177-3AD203B41FA5}">
                      <a16:colId xmlns:a16="http://schemas.microsoft.com/office/drawing/2014/main" val="2798902467"/>
                    </a:ext>
                  </a:extLst>
                </a:gridCol>
                <a:gridCol w="1282669">
                  <a:extLst>
                    <a:ext uri="{9D8B030D-6E8A-4147-A177-3AD203B41FA5}">
                      <a16:colId xmlns:a16="http://schemas.microsoft.com/office/drawing/2014/main" val="2944262594"/>
                    </a:ext>
                  </a:extLst>
                </a:gridCol>
                <a:gridCol w="1137851">
                  <a:extLst>
                    <a:ext uri="{9D8B030D-6E8A-4147-A177-3AD203B41FA5}">
                      <a16:colId xmlns:a16="http://schemas.microsoft.com/office/drawing/2014/main" val="469054788"/>
                    </a:ext>
                  </a:extLst>
                </a:gridCol>
              </a:tblGrid>
              <a:tr h="71479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Item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Instituto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1. Aluno Equivalente na Graduação (AEG)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2. Qualificação Docente (QD)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3. Professor Equivalente (PE)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4. Quadro de Referência (QR)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5. Projetos e Resultados (PR)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Total Matriz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Valor do FAIN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Total Matriz considerando a FAIN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Pós-Graduação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t"/>
                        </a:rPr>
                        <a:t>Total Geral</a:t>
                      </a:r>
                    </a:p>
                  </a:txBody>
                  <a:tcPr marL="6066" marR="6066" marT="6066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990056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D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Distribuição do Orçamento (%)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50%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12,5%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12,5%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12,5%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12,5%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5847913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IFII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21.659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18.377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11.294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8.760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8.627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68.717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308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78.856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33.164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112.020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7770825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IBEF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149.006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19.177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27.690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33.911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41.224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271.008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2.209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268.799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152.920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421.719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924647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164.549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18.669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54.486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29.955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45.718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313.377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2.630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310.747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100.673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411.420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1072342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ICS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63.305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17.296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30.147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16.390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24.143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151.282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1.093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150.189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28.105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178.294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720289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ICTA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88.710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18.929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22.081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27.411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24.767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181.897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1.539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180.359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37.072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217.431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0613584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IEG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93.847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17.894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32.588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20.064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26.185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190.579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1.159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189.420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55.211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244.631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2577299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ISCO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82.633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18.078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10.939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18.934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13.959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144.542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1.509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143.033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72.605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215.638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9258299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ORIXIMINÁ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60.383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16.136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6.193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14.695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8.350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105.756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105.756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105.756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35419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ÓBIDOS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17.801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13.615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3.096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10.456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3.686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48.654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48.654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48.654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4270697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ALENQUER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18.670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12.909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3.782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8.478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4.550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48.388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48.388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10.000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58.388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9099681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MONTE ALEGRE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20.169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17.480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3.350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9.043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5.042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55.085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55.085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55.085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4246934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JURUTI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59.521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16.136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6.726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10.173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7.075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99.631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99.631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99.631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2982857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ITAITUBA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23.348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11.205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3.528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7.630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2.575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48.286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48.286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48.286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003968"/>
                  </a:ext>
                </a:extLst>
              </a:tr>
              <a:tr h="3687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RURÓPOLIS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25.000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25.000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25.000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122619"/>
                  </a:ext>
                </a:extLst>
              </a:tr>
              <a:tr h="38348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(R$)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863.601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215.900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215.900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215.900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215.900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1.752.202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10.447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1.752.202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489.750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2.241.952 </a:t>
                      </a:r>
                    </a:p>
                  </a:txBody>
                  <a:tcPr marL="6066" marR="6066" marT="606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1831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83360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65153649-A7AC-2107-7626-B392C84D1798}"/>
              </a:ext>
            </a:extLst>
          </p:cNvPr>
          <p:cNvSpPr/>
          <p:nvPr/>
        </p:nvSpPr>
        <p:spPr>
          <a:xfrm>
            <a:off x="673816" y="855489"/>
            <a:ext cx="11137184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/>
          <a:lstStyle/>
          <a:p>
            <a:r>
              <a:rPr lang="en-US" sz="3600" b="1" dirty="0">
                <a:latin typeface="Trade Gothic Next Rounded" panose="020F0503040303020004" pitchFamily="34" charset="0"/>
                <a:sym typeface="TT Norms Bold"/>
              </a:rPr>
              <a:t>Comparativo - Orçamento </a:t>
            </a:r>
            <a:r>
              <a:rPr lang="en-US" sz="3600" b="1" dirty="0" err="1">
                <a:latin typeface="Trade Gothic Next Rounded" panose="020F0503040303020004" pitchFamily="34" charset="0"/>
                <a:sym typeface="TT Norms Bold"/>
              </a:rPr>
              <a:t>Institutos</a:t>
            </a:r>
            <a:endParaRPr lang="en-US" sz="3600" b="1" dirty="0">
              <a:latin typeface="Trade Gothic Next Rounded" panose="020F0503040303020004" pitchFamily="34" charset="0"/>
              <a:sym typeface="TT Norms Bold"/>
            </a:endParaRPr>
          </a:p>
          <a:p>
            <a:endParaRPr lang="pt-BR" dirty="0"/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8F39C558-2EFC-F4A2-FC88-DA947C5E10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01661"/>
              </p:ext>
            </p:extLst>
          </p:nvPr>
        </p:nvGraphicFramePr>
        <p:xfrm>
          <a:off x="1923515" y="2327620"/>
          <a:ext cx="14173199" cy="7727057"/>
        </p:xfrm>
        <a:graphic>
          <a:graphicData uri="http://schemas.openxmlformats.org/drawingml/2006/table">
            <a:tbl>
              <a:tblPr/>
              <a:tblGrid>
                <a:gridCol w="4166298">
                  <a:extLst>
                    <a:ext uri="{9D8B030D-6E8A-4147-A177-3AD203B41FA5}">
                      <a16:colId xmlns:a16="http://schemas.microsoft.com/office/drawing/2014/main" val="3093608282"/>
                    </a:ext>
                  </a:extLst>
                </a:gridCol>
                <a:gridCol w="2491991">
                  <a:extLst>
                    <a:ext uri="{9D8B030D-6E8A-4147-A177-3AD203B41FA5}">
                      <a16:colId xmlns:a16="http://schemas.microsoft.com/office/drawing/2014/main" val="1390549673"/>
                    </a:ext>
                  </a:extLst>
                </a:gridCol>
                <a:gridCol w="1985805">
                  <a:extLst>
                    <a:ext uri="{9D8B030D-6E8A-4147-A177-3AD203B41FA5}">
                      <a16:colId xmlns:a16="http://schemas.microsoft.com/office/drawing/2014/main" val="2001059727"/>
                    </a:ext>
                  </a:extLst>
                </a:gridCol>
                <a:gridCol w="2920302">
                  <a:extLst>
                    <a:ext uri="{9D8B030D-6E8A-4147-A177-3AD203B41FA5}">
                      <a16:colId xmlns:a16="http://schemas.microsoft.com/office/drawing/2014/main" val="1909134669"/>
                    </a:ext>
                  </a:extLst>
                </a:gridCol>
                <a:gridCol w="2608803">
                  <a:extLst>
                    <a:ext uri="{9D8B030D-6E8A-4147-A177-3AD203B41FA5}">
                      <a16:colId xmlns:a16="http://schemas.microsoft.com/office/drawing/2014/main" val="667338754"/>
                    </a:ext>
                  </a:extLst>
                </a:gridCol>
              </a:tblGrid>
              <a:tr h="47503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Instituto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PGO 2024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PGO 2025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Var 25 x 24 (R$)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Var 25 x 24 (%)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529455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IFII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52.350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78.856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26.506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484374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IBEF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219.103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268.799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49.696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7172401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393.809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310.747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                        83.062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-21,1%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810813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172.101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150.189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                        21.911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-12,7%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697903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ICTA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186.951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180.359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                          6.592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-3,5%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201600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IEG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163.992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189.420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25.427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27891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ISCO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145.106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143.033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                          2.073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-1,4%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493776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ORIXIMINÁ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75.176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105.756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30.580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4678687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ÓBIDOS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34.353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48.654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14.301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1870912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ALENQUER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39.690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48.388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8.698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024482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MONTE ALEGRE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40.429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55.085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14.655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0061905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JURUTI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80.291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99.631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19.339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1479763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ITAITUBA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41.603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48.286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6.683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772879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C. RURÓPOLIS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25.000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25.000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2921849"/>
                  </a:ext>
                </a:extLst>
              </a:tr>
              <a:tr h="4834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(R$)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1.644.954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1.752.202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107.248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33465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1CC89D-C447-314B-645F-AF319947B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BAFCF22-9E25-9242-925C-DDD5B326496C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8D55903-92E8-7E84-C302-D9394E8EB9A3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E162CEF-D74A-D2AF-68D9-BCB2B3A6438B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7B23F54-E393-8348-6A24-F254857B5A9A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EBDFEF04-9EA6-5D5E-24B0-D65D9D20DA01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6081E1C5-0FBA-B32F-A0E8-24C9DA20E6DD}"/>
              </a:ext>
            </a:extLst>
          </p:cNvPr>
          <p:cNvSpPr/>
          <p:nvPr/>
        </p:nvSpPr>
        <p:spPr>
          <a:xfrm>
            <a:off x="673816" y="855489"/>
            <a:ext cx="11137184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/>
          <a:lstStyle/>
          <a:p>
            <a:r>
              <a:rPr lang="en-US" sz="3600" b="1" dirty="0">
                <a:latin typeface="Trade Gothic Next Rounded" panose="020F0503040303020004" pitchFamily="34" charset="0"/>
                <a:sym typeface="TT Norms Bold"/>
              </a:rPr>
              <a:t>Comparativo - Orçamento </a:t>
            </a:r>
            <a:r>
              <a:rPr lang="en-US" sz="3600" b="1" dirty="0" err="1">
                <a:latin typeface="Trade Gothic Next Rounded" panose="020F0503040303020004" pitchFamily="34" charset="0"/>
                <a:sym typeface="TT Norms Bold"/>
              </a:rPr>
              <a:t>Institutos</a:t>
            </a:r>
            <a:endParaRPr lang="en-US" sz="3600" b="1" dirty="0">
              <a:latin typeface="Trade Gothic Next Rounded" panose="020F0503040303020004" pitchFamily="34" charset="0"/>
              <a:sym typeface="TT Norms Bold"/>
            </a:endParaRPr>
          </a:p>
          <a:p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98080A9-DE43-7151-6368-32811E8C9A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1781" y="2628900"/>
            <a:ext cx="15564437" cy="5834378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1799A77-6023-BB53-8C33-26EF4F895CEC}"/>
              </a:ext>
            </a:extLst>
          </p:cNvPr>
          <p:cNvSpPr txBox="1"/>
          <p:nvPr/>
        </p:nvSpPr>
        <p:spPr>
          <a:xfrm>
            <a:off x="1981200" y="9715500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pc="29" dirty="0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Obs.: </a:t>
            </a:r>
            <a:r>
              <a:rPr lang="en-US" spc="29" dirty="0" err="1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Todos</a:t>
            </a:r>
            <a:r>
              <a:rPr lang="en-US" spc="29" dirty="0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 </a:t>
            </a:r>
            <a:r>
              <a:rPr lang="en-US" spc="29" dirty="0" err="1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os</a:t>
            </a:r>
            <a:r>
              <a:rPr lang="en-US" spc="29" dirty="0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 dados </a:t>
            </a:r>
            <a:r>
              <a:rPr lang="en-US" spc="29" dirty="0" err="1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estão</a:t>
            </a:r>
            <a:r>
              <a:rPr lang="en-US" spc="29" dirty="0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 </a:t>
            </a:r>
            <a:r>
              <a:rPr lang="en-US" spc="29" dirty="0" err="1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disponíveis</a:t>
            </a:r>
            <a:r>
              <a:rPr lang="en-US" spc="29" dirty="0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 no </a:t>
            </a:r>
            <a:r>
              <a:rPr lang="en-US" spc="29" dirty="0" err="1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Painel</a:t>
            </a:r>
            <a:r>
              <a:rPr lang="en-US" spc="29" dirty="0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 de </a:t>
            </a:r>
            <a:r>
              <a:rPr lang="en-US" spc="29" dirty="0" err="1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Indicadores</a:t>
            </a:r>
            <a:r>
              <a:rPr lang="en-US" spc="29" dirty="0">
                <a:solidFill>
                  <a:srgbClr val="0B2B40"/>
                </a:solidFill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 no site da Proplan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875395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2C657D-F59C-5E1E-6F3C-FABBC0DAF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D5E4C33-B5F4-2B0D-0CD4-5B68CABDF47F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37E3E90-E995-DEB7-2F08-0C0A2A79A8B2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789B7DC-AFC4-35C2-8651-C19DB22E25F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7AD174ED-D088-78DF-B1D8-3C272A9F7AFA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C4D798A-18FD-2AB3-D21D-9399049FCEE7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MATRIZ PÓS-GRADUAÇÃO – PGO 2025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82273CD-006B-852B-1E9E-44846131A7B8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81CB0B9-5BDF-10B9-BF15-E4CCFF39B41D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A80F63B-C9E2-2D4F-B3FA-7586B99A96D2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3336FC81-29DA-00D0-D708-B4D255B58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477042"/>
              </p:ext>
            </p:extLst>
          </p:nvPr>
        </p:nvGraphicFramePr>
        <p:xfrm>
          <a:off x="1447800" y="2425642"/>
          <a:ext cx="16154398" cy="7388945"/>
        </p:xfrm>
        <a:graphic>
          <a:graphicData uri="http://schemas.openxmlformats.org/drawingml/2006/table">
            <a:tbl>
              <a:tblPr/>
              <a:tblGrid>
                <a:gridCol w="4328451">
                  <a:extLst>
                    <a:ext uri="{9D8B030D-6E8A-4147-A177-3AD203B41FA5}">
                      <a16:colId xmlns:a16="http://schemas.microsoft.com/office/drawing/2014/main" val="3963166039"/>
                    </a:ext>
                  </a:extLst>
                </a:gridCol>
                <a:gridCol w="1275347">
                  <a:extLst>
                    <a:ext uri="{9D8B030D-6E8A-4147-A177-3AD203B41FA5}">
                      <a16:colId xmlns:a16="http://schemas.microsoft.com/office/drawing/2014/main" val="2331965639"/>
                    </a:ext>
                  </a:extLst>
                </a:gridCol>
                <a:gridCol w="1024142">
                  <a:extLst>
                    <a:ext uri="{9D8B030D-6E8A-4147-A177-3AD203B41FA5}">
                      <a16:colId xmlns:a16="http://schemas.microsoft.com/office/drawing/2014/main" val="1002888418"/>
                    </a:ext>
                  </a:extLst>
                </a:gridCol>
                <a:gridCol w="1835727">
                  <a:extLst>
                    <a:ext uri="{9D8B030D-6E8A-4147-A177-3AD203B41FA5}">
                      <a16:colId xmlns:a16="http://schemas.microsoft.com/office/drawing/2014/main" val="3893358028"/>
                    </a:ext>
                  </a:extLst>
                </a:gridCol>
                <a:gridCol w="2048286">
                  <a:extLst>
                    <a:ext uri="{9D8B030D-6E8A-4147-A177-3AD203B41FA5}">
                      <a16:colId xmlns:a16="http://schemas.microsoft.com/office/drawing/2014/main" val="449879884"/>
                    </a:ext>
                  </a:extLst>
                </a:gridCol>
                <a:gridCol w="1140083">
                  <a:extLst>
                    <a:ext uri="{9D8B030D-6E8A-4147-A177-3AD203B41FA5}">
                      <a16:colId xmlns:a16="http://schemas.microsoft.com/office/drawing/2014/main" val="2684762126"/>
                    </a:ext>
                  </a:extLst>
                </a:gridCol>
                <a:gridCol w="1140083">
                  <a:extLst>
                    <a:ext uri="{9D8B030D-6E8A-4147-A177-3AD203B41FA5}">
                      <a16:colId xmlns:a16="http://schemas.microsoft.com/office/drawing/2014/main" val="3301364390"/>
                    </a:ext>
                  </a:extLst>
                </a:gridCol>
                <a:gridCol w="1304881">
                  <a:extLst>
                    <a:ext uri="{9D8B030D-6E8A-4147-A177-3AD203B41FA5}">
                      <a16:colId xmlns:a16="http://schemas.microsoft.com/office/drawing/2014/main" val="3105257043"/>
                    </a:ext>
                  </a:extLst>
                </a:gridCol>
                <a:gridCol w="975285">
                  <a:extLst>
                    <a:ext uri="{9D8B030D-6E8A-4147-A177-3AD203B41FA5}">
                      <a16:colId xmlns:a16="http://schemas.microsoft.com/office/drawing/2014/main" val="3190401274"/>
                    </a:ext>
                  </a:extLst>
                </a:gridCol>
                <a:gridCol w="1082113">
                  <a:extLst>
                    <a:ext uri="{9D8B030D-6E8A-4147-A177-3AD203B41FA5}">
                      <a16:colId xmlns:a16="http://schemas.microsoft.com/office/drawing/2014/main" val="2180462615"/>
                    </a:ext>
                  </a:extLst>
                </a:gridCol>
              </a:tblGrid>
              <a:tr h="75573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Programas de Pós-Graduação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Programa novo?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Programa em rede?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Média de Alunos ingressantes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Média Docente/Pós-graduandos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Nota do Programa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Peso do nível de curso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Peso da Área de Conhecimento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Peso do Tipo de curso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Fator de calculo distributivo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8517621"/>
                  </a:ext>
                </a:extLst>
              </a:tr>
              <a:tr h="25104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Programas com recursos rateados na matriz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2.451,2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9477262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Doutorado Bionorte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8170312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Doutorado Educanorte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3365278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Doutorado SND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887925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Acadêmico em Educação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2577690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Acadêmico em Letras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1509716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Biociências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21,5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0906956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Biodiversidade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1620069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Ciências da Saúde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0092488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Ciências da Sociedade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5937999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Recursos Naturais da Amazônia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321141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Sociedade, Ambiente e Qualidade de Vida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502862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Nacional Profissional em Ensino de Física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9950177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Letras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06702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Matemática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0740804"/>
                  </a:ext>
                </a:extLst>
              </a:tr>
              <a:tr h="47420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Propriedade Intelectual e Transferência de Tecnologia para a Inovação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59,2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242686"/>
                  </a:ext>
                </a:extLst>
              </a:tr>
              <a:tr h="25104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Programas novos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674,2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095782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Doutorado Acadêmico em Educação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3532149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Ciência Animal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1773231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Antropologia e Arqueologia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4213509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Administração Pública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0037520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Saúde da Família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6719031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Gestão e Regulação de Recursos Hídricos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1079497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Acadêmico em Computação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7948610"/>
                  </a:ext>
                </a:extLst>
              </a:tr>
              <a:tr h="237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Ciência, Tecnologia e Inovação Florestal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Não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604947"/>
                  </a:ext>
                </a:extLst>
              </a:tr>
              <a:tr h="25104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3.125,4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3410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1163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87406B-21B3-9D51-2AA9-56CDA45A7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9B5915C-0A66-E1E3-A902-E37AB7AD6FA9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EC892B9-7DBB-0A37-EA66-2FC03F2FE832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119D859-0A56-86E3-DCC6-87C9A17A8F0D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F11B9731-E2A3-59FA-9BDB-341EDDBAF166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5DE4720-2C67-236A-F11E-95B217E551DD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Comparativo - PÓS-GRADUAÇÃO – PGO 2025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BE1706ED-7002-DF51-DED6-00D4E0876C4F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0F0F97ED-769D-1AED-622F-08DCFE5759C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6D0721C-8AAB-0ABA-7B15-861BD5A9868E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93E143B6-3534-6155-5630-45C9E3F00A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161848"/>
              </p:ext>
            </p:extLst>
          </p:nvPr>
        </p:nvGraphicFramePr>
        <p:xfrm>
          <a:off x="1357575" y="1951599"/>
          <a:ext cx="16320826" cy="7968967"/>
        </p:xfrm>
        <a:graphic>
          <a:graphicData uri="http://schemas.openxmlformats.org/drawingml/2006/table">
            <a:tbl>
              <a:tblPr/>
              <a:tblGrid>
                <a:gridCol w="6948225">
                  <a:extLst>
                    <a:ext uri="{9D8B030D-6E8A-4147-A177-3AD203B41FA5}">
                      <a16:colId xmlns:a16="http://schemas.microsoft.com/office/drawing/2014/main" val="1302446715"/>
                    </a:ext>
                  </a:extLst>
                </a:gridCol>
                <a:gridCol w="1506255">
                  <a:extLst>
                    <a:ext uri="{9D8B030D-6E8A-4147-A177-3AD203B41FA5}">
                      <a16:colId xmlns:a16="http://schemas.microsoft.com/office/drawing/2014/main" val="1877372223"/>
                    </a:ext>
                  </a:extLst>
                </a:gridCol>
                <a:gridCol w="1708943">
                  <a:extLst>
                    <a:ext uri="{9D8B030D-6E8A-4147-A177-3AD203B41FA5}">
                      <a16:colId xmlns:a16="http://schemas.microsoft.com/office/drawing/2014/main" val="3945568305"/>
                    </a:ext>
                  </a:extLst>
                </a:gridCol>
                <a:gridCol w="1721862">
                  <a:extLst>
                    <a:ext uri="{9D8B030D-6E8A-4147-A177-3AD203B41FA5}">
                      <a16:colId xmlns:a16="http://schemas.microsoft.com/office/drawing/2014/main" val="4223332365"/>
                    </a:ext>
                  </a:extLst>
                </a:gridCol>
                <a:gridCol w="2328047">
                  <a:extLst>
                    <a:ext uri="{9D8B030D-6E8A-4147-A177-3AD203B41FA5}">
                      <a16:colId xmlns:a16="http://schemas.microsoft.com/office/drawing/2014/main" val="999030251"/>
                    </a:ext>
                  </a:extLst>
                </a:gridCol>
                <a:gridCol w="2107494">
                  <a:extLst>
                    <a:ext uri="{9D8B030D-6E8A-4147-A177-3AD203B41FA5}">
                      <a16:colId xmlns:a16="http://schemas.microsoft.com/office/drawing/2014/main" val="5108554"/>
                    </a:ext>
                  </a:extLst>
                </a:gridCol>
              </a:tblGrid>
              <a:tr h="43593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Programa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Instituto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PGO 2024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PGO 2025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Var. R$</a:t>
                      </a:r>
                      <a:b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PGO 2025  x PGO 2024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Var. % </a:t>
                      </a:r>
                      <a:b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PGO 2025  x PGO 2024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278205"/>
                  </a:ext>
                </a:extLst>
              </a:tr>
              <a:tr h="2204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Programas com recursos rateados na matriz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481236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Doutorado Bionorte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ISCO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24.137,40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25.380,43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1.243,02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5,1%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101321"/>
                  </a:ext>
                </a:extLst>
              </a:tr>
              <a:tr h="39670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Doutorado Educanorte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ICED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18.890,14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10.287,53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                       8.602,61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-45,5%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1710677"/>
                  </a:ext>
                </a:extLst>
              </a:tr>
              <a:tr h="39670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Doutorado SND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IBEF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99.697,97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99.265,67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                          432,30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-0,4%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9046858"/>
                  </a:ext>
                </a:extLst>
              </a:tr>
              <a:tr h="39670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Acadêmico em Educação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ICED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19.895,87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19.853,13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                            42,73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-0,2%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4928238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Acadêmico em Letras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23.612,68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25.718,83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2.106,16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8,9%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52832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Biociências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IBEF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34.435,15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43.654,33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9.219,18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26,8%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944149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Biodiversidade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ICTA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26.236,31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27.072,45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  836,15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6238129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Ciências da Saúde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ISCO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26.892,21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37.224,62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10.332,41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38,4%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9147592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Ciências da Sociedade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ICS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15.085,88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18.104,70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3.018,83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20,0%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112154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Recursos Naturais da Amazônia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IEG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34.763,11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35.194,19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  431,08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906581"/>
                  </a:ext>
                </a:extLst>
              </a:tr>
              <a:tr h="39670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Sociedade, Ambiente e Qualidade de Vida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IFII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36.402,88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33.163,76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                       3.239,12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-8,9%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909472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Nacional Profissional em Ensino de Física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7.870,89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10.659,78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2.788,89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35,4%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6846659"/>
                  </a:ext>
                </a:extLst>
              </a:tr>
              <a:tr h="39670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Letras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7.346,17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6.632,75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                          713,41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-9,7%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025916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Matemática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9.346,68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12.521,01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3.174,33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34,0%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529905"/>
                  </a:ext>
                </a:extLst>
              </a:tr>
              <a:tr h="39670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Propriedade Intelectual e Transferência de Tecnologia para a Inovação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IEG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10.232,16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10.016,81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                          215,35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-2,1%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1154740"/>
                  </a:ext>
                </a:extLst>
              </a:tr>
              <a:tr h="2204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Programas novos 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7298238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Doutorado Acadêmico em Educação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15.000,00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5.000,00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50,0%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86461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Ciência Animal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IBEF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5.000,00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0512394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Antropologia e Arqueologia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ICS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5.000,00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256316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Administração Pública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Alenquer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950671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Saúde da Família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ISCO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5.000,00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8185315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Gestão e Regulação de Recursos Hídricos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ICTA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1320650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Acadêmico em Computação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IEG 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5014754"/>
                  </a:ext>
                </a:extLst>
              </a:tr>
              <a:tr h="22789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em Ciência, Tecnologia e Inovação Florestal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10.000,00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3757179"/>
                  </a:ext>
                </a:extLst>
              </a:tr>
              <a:tr h="2204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Programas encerrados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710128"/>
                  </a:ext>
                </a:extLst>
              </a:tr>
              <a:tr h="396707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Mestrado Profissional em Educação Escolar Indígena</a:t>
                      </a:r>
                    </a:p>
                  </a:txBody>
                  <a:tcPr marL="4930" marR="4930" marT="4930" marB="0" anchor="b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2.361,27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                       2.361,27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0" i="0" u="none" strike="noStrike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</a:rPr>
                        <a:t>-100,0%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7207907"/>
                  </a:ext>
                </a:extLst>
              </a:tr>
              <a:tr h="22045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4930" marR="4930" marT="49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30" marR="4930" marT="49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422.206,76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499.750,00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77.543,24 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18,4%</a:t>
                      </a:r>
                    </a:p>
                  </a:txBody>
                  <a:tcPr marL="4930" marR="4930" marT="4930" marB="0" anchor="b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7594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9126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16A720-7921-E425-B2F2-9DC7ACB24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47B912B-B171-A67B-B4E0-4912FD64CA2D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7114617-F311-6601-58DA-3A48DB3FA94C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192AA3B-ACD7-9B9B-D074-2EE7B1AE9E15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9D11917-E07C-189A-E1C4-DB797AF2097D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87ABABE-074F-8F48-3E67-C78E2C56E8E1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Comparativo - PÓS-GRADUAÇÃO – PGO 2025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44E1E5E1-D4CC-0F43-44A7-686F5C425B98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BCAD46C1-FF65-E72B-93B7-B7C79BDD614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B81916AA-1979-F0C8-9064-99E981B4CD74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50A957C0-54E2-03B4-3257-702593F250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788" y="2362121"/>
            <a:ext cx="15186452" cy="71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87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40F048-27FB-368E-FC0D-652351689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2017DE8-427B-0994-7A19-2FA37B37BA83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8D9DD7E-2B41-B385-F9B8-3B52C6532E56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F9C826A-201C-85CA-DC0C-F67E9E7FF684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E965AC22-9013-A897-5027-B641E37D9A30}"/>
              </a:ext>
            </a:extLst>
          </p:cNvPr>
          <p:cNvGrpSpPr/>
          <p:nvPr/>
        </p:nvGrpSpPr>
        <p:grpSpPr>
          <a:xfrm>
            <a:off x="514350" y="795094"/>
            <a:ext cx="12287250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12B7AFF-A05E-F933-3B2D-41C24510655B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pt-BR" sz="3600" b="1" dirty="0">
                  <a:effectLst/>
                  <a:latin typeface="+mj-lt"/>
                  <a:ea typeface="Aptos" panose="020B0004020202020204" pitchFamily="34" charset="0"/>
                  <a:cs typeface="Times New Roman" panose="02020603050405020304" pitchFamily="18" charset="0"/>
                </a:rPr>
                <a:t>Módulo 1: Panorama Histórico e Desafios Orçamentários</a:t>
              </a:r>
              <a:endParaRPr lang="pt-BR" sz="3600" b="1" dirty="0">
                <a:latin typeface="+mj-lt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DE2D73DE-E3C6-EC73-85DC-FFD1E84C2937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 sz="3600" b="1">
                <a:latin typeface="+mj-lt"/>
              </a:endParaRPr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BA3848C-4A07-9583-F061-D8BDAF980B9F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4A87E26-B9F9-0B37-7913-4706EBDB7632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696B99F-7C66-E69A-5A96-00F824DE5D9A}"/>
              </a:ext>
            </a:extLst>
          </p:cNvPr>
          <p:cNvSpPr txBox="1"/>
          <p:nvPr/>
        </p:nvSpPr>
        <p:spPr>
          <a:xfrm>
            <a:off x="1524000" y="2444577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ts val="4900"/>
              </a:lnSpc>
              <a:spcBef>
                <a:spcPct val="0"/>
              </a:spcBef>
              <a:defRPr sz="3200">
                <a:ea typeface="Aptos" panose="020B0004020202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pt-BR" b="1" dirty="0"/>
              <a:t>1. Evolução histórica do orçamento da UFOPA</a:t>
            </a: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71AF397C-2785-CD77-4372-48ED647C7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5707" y="3654319"/>
            <a:ext cx="15447893" cy="1928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pt-BR" altLang="pt-BR" sz="3200" dirty="0">
                <a:ea typeface="Aptos" panose="020B0004020202020204" pitchFamily="34" charset="0"/>
                <a:cs typeface="Times New Roman" panose="02020603050405020304" pitchFamily="18" charset="0"/>
              </a:rPr>
              <a:t>A UFOPA registrou um aumento nominal em seu orçamento discricionário, destinado às despesas discricionárias. Contudo, o crescimento não acompanha as reais necessidades institucionais, considerando a inflação e o crescimento da instituição.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EBD4CCF-5641-0E5F-021D-B5A9E28B9179}"/>
              </a:ext>
            </a:extLst>
          </p:cNvPr>
          <p:cNvSpPr txBox="1"/>
          <p:nvPr/>
        </p:nvSpPr>
        <p:spPr>
          <a:xfrm>
            <a:off x="16386506" y="9475838"/>
            <a:ext cx="1339467" cy="367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cs typeface="Times New Roman" panose="02020603050405020304" pitchFamily="18" charset="0"/>
              </a:rPr>
              <a:t>R$ milhões</a:t>
            </a:r>
            <a:endParaRPr lang="pt-BR" dirty="0"/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516F1BE6-6BAD-F364-8F65-266A337F3072}"/>
              </a:ext>
            </a:extLst>
          </p:cNvPr>
          <p:cNvSpPr txBox="1"/>
          <p:nvPr/>
        </p:nvSpPr>
        <p:spPr>
          <a:xfrm>
            <a:off x="3048000" y="9491906"/>
            <a:ext cx="24612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cs typeface="Times New Roman" panose="02020603050405020304" pitchFamily="18" charset="0"/>
              </a:rPr>
              <a:t>Fonte: Diplan, 2025 </a:t>
            </a:r>
            <a:endParaRPr lang="pt-BR" dirty="0"/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C10B0EAA-96EA-4A0E-B460-8BE29EBE6AD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5031"/>
              </p:ext>
            </p:extLst>
          </p:nvPr>
        </p:nvGraphicFramePr>
        <p:xfrm>
          <a:off x="1925707" y="5466561"/>
          <a:ext cx="15447893" cy="3700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55327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B2384D-FA10-3695-6CAA-6755AE5CE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5DA9563-6621-EB0C-DAC5-33A0222EF7BB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2DB5200-A46B-C17F-3B7F-4DEEA4E4CD9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4CCB3F8-F134-8204-5C3A-5C3D359AD04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713844B5-1BA1-F2F8-2439-6D9520A5B623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ADE0C09-A9F9-A879-F5FA-42070D96EDCF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MATRIZ ADMINISTRATIVAS – PGO 2025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8F2107E8-E89D-C162-D0CE-2DE847B37BF6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1DF2D4D1-CD96-A610-392C-5F67E6F9050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1B3EC1E-69F8-6572-F314-7371203380B2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2" name="Tabela 11">
            <a:extLst>
              <a:ext uri="{FF2B5EF4-FFF2-40B4-BE49-F238E27FC236}">
                <a16:creationId xmlns:a16="http://schemas.microsoft.com/office/drawing/2014/main" id="{5E9E5328-7D50-DC15-6CF0-F8843D11A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46037"/>
              </p:ext>
            </p:extLst>
          </p:nvPr>
        </p:nvGraphicFramePr>
        <p:xfrm>
          <a:off x="3272518" y="3794984"/>
          <a:ext cx="11742963" cy="4470860"/>
        </p:xfrm>
        <a:graphic>
          <a:graphicData uri="http://schemas.openxmlformats.org/drawingml/2006/table">
            <a:tbl>
              <a:tblPr/>
              <a:tblGrid>
                <a:gridCol w="3671743">
                  <a:extLst>
                    <a:ext uri="{9D8B030D-6E8A-4147-A177-3AD203B41FA5}">
                      <a16:colId xmlns:a16="http://schemas.microsoft.com/office/drawing/2014/main" val="3902897900"/>
                    </a:ext>
                  </a:extLst>
                </a:gridCol>
                <a:gridCol w="2017805">
                  <a:extLst>
                    <a:ext uri="{9D8B030D-6E8A-4147-A177-3AD203B41FA5}">
                      <a16:colId xmlns:a16="http://schemas.microsoft.com/office/drawing/2014/main" val="811446769"/>
                    </a:ext>
                  </a:extLst>
                </a:gridCol>
                <a:gridCol w="2017805">
                  <a:extLst>
                    <a:ext uri="{9D8B030D-6E8A-4147-A177-3AD203B41FA5}">
                      <a16:colId xmlns:a16="http://schemas.microsoft.com/office/drawing/2014/main" val="2974947218"/>
                    </a:ext>
                  </a:extLst>
                </a:gridCol>
                <a:gridCol w="2017805">
                  <a:extLst>
                    <a:ext uri="{9D8B030D-6E8A-4147-A177-3AD203B41FA5}">
                      <a16:colId xmlns:a16="http://schemas.microsoft.com/office/drawing/2014/main" val="1879453165"/>
                    </a:ext>
                  </a:extLst>
                </a:gridCol>
                <a:gridCol w="2017805">
                  <a:extLst>
                    <a:ext uri="{9D8B030D-6E8A-4147-A177-3AD203B41FA5}">
                      <a16:colId xmlns:a16="http://schemas.microsoft.com/office/drawing/2014/main" val="918386807"/>
                    </a:ext>
                  </a:extLst>
                </a:gridCol>
              </a:tblGrid>
              <a:tr h="22354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Indicador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870873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Quadro de Referência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1.455,0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1.437,0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1.366,0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1.554,0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5117047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567,0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558,0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639,0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086079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Proad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7199057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Proplan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6549191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2871983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1555127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Proppit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1488225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Procce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9010586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0253660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Diretorias e Coordenações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87834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025938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Proad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6745990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Proplan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1590539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9157723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9792817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Proppit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9077416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Procce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2386549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43242"/>
                  </a:ext>
                </a:extLst>
              </a:tr>
              <a:tr h="2235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1.485,7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1.470,3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1.400,3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1.584,3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0017080"/>
                  </a:ext>
                </a:extLst>
              </a:tr>
            </a:tbl>
          </a:graphicData>
        </a:graphic>
      </p:graphicFrame>
      <p:sp>
        <p:nvSpPr>
          <p:cNvPr id="14" name="CaixaDeTexto 13">
            <a:extLst>
              <a:ext uri="{FF2B5EF4-FFF2-40B4-BE49-F238E27FC236}">
                <a16:creationId xmlns:a16="http://schemas.microsoft.com/office/drawing/2014/main" id="{E113C364-3A80-7667-DF92-425A93FA90D6}"/>
              </a:ext>
            </a:extLst>
          </p:cNvPr>
          <p:cNvSpPr txBox="1"/>
          <p:nvPr/>
        </p:nvSpPr>
        <p:spPr>
          <a:xfrm>
            <a:off x="1526512" y="2327868"/>
            <a:ext cx="1648925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/>
              <a:t>Os indicadores da matriz administrativa estão diretamente relacionados à quantidade de servidores da Unidade, bem como o tamanho do setor (nº de diretorias e coordenações) 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A3806A13-B1F0-D61E-5EBF-E2F61D169491}"/>
              </a:ext>
            </a:extLst>
          </p:cNvPr>
          <p:cNvSpPr txBox="1"/>
          <p:nvPr/>
        </p:nvSpPr>
        <p:spPr>
          <a:xfrm>
            <a:off x="4833166" y="9025072"/>
            <a:ext cx="13182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b="1" dirty="0"/>
              <a:t>Os recursos descentralizados via Matriz devem ser direcionados a todas as demandas de funcionamento da Unidade, participação em fóruns, etc. 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CCEC9658-CFD9-7990-9319-2FD43CD1A877}"/>
              </a:ext>
            </a:extLst>
          </p:cNvPr>
          <p:cNvSpPr txBox="1"/>
          <p:nvPr/>
        </p:nvSpPr>
        <p:spPr>
          <a:xfrm>
            <a:off x="1222000" y="9148184"/>
            <a:ext cx="373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accent2"/>
                </a:solidFill>
              </a:rPr>
              <a:t>IMPORTANTE!</a:t>
            </a:r>
          </a:p>
        </p:txBody>
      </p:sp>
    </p:spTree>
    <p:extLst>
      <p:ext uri="{BB962C8B-B14F-4D97-AF65-F5344CB8AC3E}">
        <p14:creationId xmlns:p14="http://schemas.microsoft.com/office/powerpoint/2010/main" val="201666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A82EAC-C71C-7A16-2E88-F2C1E7EA6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6361B7B-1F5F-B3EA-A9C2-0341086ECD86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D28BE4E-E515-ACDC-253C-8849166EEAA9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AE4526D-C165-1090-8C41-F8FBD0FEA09B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E1ECBCD4-6388-6242-659F-D41884AE1DD3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53FF8B1-B92F-D83F-F250-376E165258D7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MATRIZ ADMINISTRATIVAS – PGO 2025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B7B4A8B7-056B-2AB9-4CB8-A44B930AAE63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9168FF0D-C6B5-87F1-FE69-2E9F28D75DFB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B56EF48-3E2F-B1AB-5CBA-45B7B1AF0CB8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CD7DA67C-8255-070C-35BA-E6AAFE87F6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052626"/>
              </p:ext>
            </p:extLst>
          </p:nvPr>
        </p:nvGraphicFramePr>
        <p:xfrm>
          <a:off x="2514600" y="2781300"/>
          <a:ext cx="12877799" cy="6340570"/>
        </p:xfrm>
        <a:graphic>
          <a:graphicData uri="http://schemas.openxmlformats.org/drawingml/2006/table">
            <a:tbl>
              <a:tblPr/>
              <a:tblGrid>
                <a:gridCol w="3785508">
                  <a:extLst>
                    <a:ext uri="{9D8B030D-6E8A-4147-A177-3AD203B41FA5}">
                      <a16:colId xmlns:a16="http://schemas.microsoft.com/office/drawing/2014/main" val="1384962725"/>
                    </a:ext>
                  </a:extLst>
                </a:gridCol>
                <a:gridCol w="2264228">
                  <a:extLst>
                    <a:ext uri="{9D8B030D-6E8A-4147-A177-3AD203B41FA5}">
                      <a16:colId xmlns:a16="http://schemas.microsoft.com/office/drawing/2014/main" val="775790200"/>
                    </a:ext>
                  </a:extLst>
                </a:gridCol>
                <a:gridCol w="1804307">
                  <a:extLst>
                    <a:ext uri="{9D8B030D-6E8A-4147-A177-3AD203B41FA5}">
                      <a16:colId xmlns:a16="http://schemas.microsoft.com/office/drawing/2014/main" val="347243968"/>
                    </a:ext>
                  </a:extLst>
                </a:gridCol>
                <a:gridCol w="2653392">
                  <a:extLst>
                    <a:ext uri="{9D8B030D-6E8A-4147-A177-3AD203B41FA5}">
                      <a16:colId xmlns:a16="http://schemas.microsoft.com/office/drawing/2014/main" val="2967396970"/>
                    </a:ext>
                  </a:extLst>
                </a:gridCol>
                <a:gridCol w="2370364">
                  <a:extLst>
                    <a:ext uri="{9D8B030D-6E8A-4147-A177-3AD203B41FA5}">
                      <a16:colId xmlns:a16="http://schemas.microsoft.com/office/drawing/2014/main" val="34147284"/>
                    </a:ext>
                  </a:extLst>
                </a:gridCol>
              </a:tblGrid>
              <a:tr h="63405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Unid. Administrativas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PGO 2024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PGO 2025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Var 25 x 24 (R$)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Var 25 x 24 (%)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572690"/>
                  </a:ext>
                </a:extLst>
              </a:tr>
              <a:tr h="6340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252.128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244.411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                          7.716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725888"/>
                  </a:ext>
                </a:extLst>
              </a:tr>
              <a:tr h="6340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PROAD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108.683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109.861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1.179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2092625"/>
                  </a:ext>
                </a:extLst>
              </a:tr>
              <a:tr h="6340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PROPLAN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41.778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53.534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11.756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5903960"/>
                  </a:ext>
                </a:extLst>
              </a:tr>
              <a:tr h="6340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54.662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59.878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5.217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3485537"/>
                  </a:ext>
                </a:extLst>
              </a:tr>
              <a:tr h="6340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PROGEP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72.772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75.647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2.876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250612"/>
                  </a:ext>
                </a:extLst>
              </a:tr>
              <a:tr h="6340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PROPPIT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32.696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37.731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5.035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182388"/>
                  </a:ext>
                </a:extLst>
              </a:tr>
              <a:tr h="6340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PROCCE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32.165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39.044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6.879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7950127"/>
                  </a:ext>
                </a:extLst>
              </a:tr>
              <a:tr h="6340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52.706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59.862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7.156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0791934"/>
                  </a:ext>
                </a:extLst>
              </a:tr>
              <a:tr h="6340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(R$)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647.590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679.969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32.379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96651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0601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778421-F710-0B34-9915-A57191C76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86B25EF-C6B5-E32E-38E5-E0A3004D32B5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487806B-8358-57F2-AA9A-B9AF730EC057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D9B2E4A-9D4D-11B6-7D1E-AE5BB240D820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9CE669C1-F9F1-31C3-33D1-BF04FD4A099A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816ACB2F-768C-BFFC-3DF4-8D4343C94186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MATRIZ ADMINISTRATIVAS – PGO 2025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D9F6E50E-23FA-8923-59D8-63CCA5BF6BC1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D06A00A-CB4A-9E93-519F-1ECA1615A21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52BB286-17AC-EE87-1BB2-B7A6F9B38345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57F9BAC7-03A7-5FD1-020A-3E602F4A08E7}"/>
              </a:ext>
            </a:extLst>
          </p:cNvPr>
          <p:cNvGrpSpPr/>
          <p:nvPr/>
        </p:nvGrpSpPr>
        <p:grpSpPr>
          <a:xfrm>
            <a:off x="2398577" y="5565666"/>
            <a:ext cx="381000" cy="381000"/>
            <a:chOff x="7747000" y="3462338"/>
            <a:chExt cx="381000" cy="381000"/>
          </a:xfrm>
        </p:grpSpPr>
        <p:grpSp>
          <p:nvGrpSpPr>
            <p:cNvPr id="12" name="Group 5">
              <a:extLst>
                <a:ext uri="{FF2B5EF4-FFF2-40B4-BE49-F238E27FC236}">
                  <a16:creationId xmlns:a16="http://schemas.microsoft.com/office/drawing/2014/main" id="{895F96B0-AA6B-C169-0B05-58DECE9D50F5}"/>
                </a:ext>
              </a:extLst>
            </p:cNvPr>
            <p:cNvGrpSpPr/>
            <p:nvPr/>
          </p:nvGrpSpPr>
          <p:grpSpPr>
            <a:xfrm>
              <a:off x="7747000" y="3462338"/>
              <a:ext cx="381000" cy="381000"/>
              <a:chOff x="0" y="0"/>
              <a:chExt cx="812800" cy="812800"/>
            </a:xfrm>
          </p:grpSpPr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FFBF16DA-0255-2A31-D149-8A44BCA1C4C4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A8242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5" name="TextBox 7">
                <a:extLst>
                  <a:ext uri="{FF2B5EF4-FFF2-40B4-BE49-F238E27FC236}">
                    <a16:creationId xmlns:a16="http://schemas.microsoft.com/office/drawing/2014/main" id="{A67404B5-771A-811B-C15E-A394FB532B74}"/>
                  </a:ext>
                </a:extLst>
              </p:cNvPr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26943" tIns="26943" rIns="26943" bIns="26943" rtlCol="0" anchor="ctr"/>
              <a:lstStyle/>
              <a:p>
                <a:pPr algn="ctr">
                  <a:lnSpc>
                    <a:spcPts val="3500"/>
                  </a:lnSpc>
                </a:pPr>
                <a:endParaRPr/>
              </a:p>
            </p:txBody>
          </p:sp>
        </p:grp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A3E60078-C4C4-93A1-9B24-F991BD04843F}"/>
                </a:ext>
              </a:extLst>
            </p:cNvPr>
            <p:cNvSpPr/>
            <p:nvPr/>
          </p:nvSpPr>
          <p:spPr>
            <a:xfrm>
              <a:off x="7806090" y="3546724"/>
              <a:ext cx="262821" cy="212228"/>
            </a:xfrm>
            <a:custGeom>
              <a:avLst/>
              <a:gdLst/>
              <a:ahLst/>
              <a:cxnLst/>
              <a:rect l="l" t="t" r="r" b="b"/>
              <a:pathLst>
                <a:path w="262821" h="212228">
                  <a:moveTo>
                    <a:pt x="0" y="0"/>
                  </a:moveTo>
                  <a:lnTo>
                    <a:pt x="262820" y="0"/>
                  </a:lnTo>
                  <a:lnTo>
                    <a:pt x="262820" y="212228"/>
                  </a:lnTo>
                  <a:lnTo>
                    <a:pt x="0" y="2122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6" name="TextBox 24">
            <a:extLst>
              <a:ext uri="{FF2B5EF4-FFF2-40B4-BE49-F238E27FC236}">
                <a16:creationId xmlns:a16="http://schemas.microsoft.com/office/drawing/2014/main" id="{D06C19AE-5C19-94FC-84BE-287022347621}"/>
              </a:ext>
            </a:extLst>
          </p:cNvPr>
          <p:cNvSpPr txBox="1"/>
          <p:nvPr/>
        </p:nvSpPr>
        <p:spPr>
          <a:xfrm>
            <a:off x="2438400" y="3196853"/>
            <a:ext cx="8960632" cy="971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74"/>
              </a:lnSpc>
            </a:pPr>
            <a:r>
              <a:rPr lang="en-US" sz="6499" b="1" dirty="0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ANÁLISES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030DDA91-15F6-A909-FE3E-115754486D76}"/>
              </a:ext>
            </a:extLst>
          </p:cNvPr>
          <p:cNvGrpSpPr/>
          <p:nvPr/>
        </p:nvGrpSpPr>
        <p:grpSpPr>
          <a:xfrm>
            <a:off x="2398577" y="7473459"/>
            <a:ext cx="381000" cy="381000"/>
            <a:chOff x="7747000" y="3462338"/>
            <a:chExt cx="381000" cy="381000"/>
          </a:xfrm>
        </p:grpSpPr>
        <p:grpSp>
          <p:nvGrpSpPr>
            <p:cNvPr id="18" name="Group 5">
              <a:extLst>
                <a:ext uri="{FF2B5EF4-FFF2-40B4-BE49-F238E27FC236}">
                  <a16:creationId xmlns:a16="http://schemas.microsoft.com/office/drawing/2014/main" id="{D3C45B45-7EF4-0521-44CD-3008F30597BF}"/>
                </a:ext>
              </a:extLst>
            </p:cNvPr>
            <p:cNvGrpSpPr/>
            <p:nvPr/>
          </p:nvGrpSpPr>
          <p:grpSpPr>
            <a:xfrm>
              <a:off x="7747000" y="3462338"/>
              <a:ext cx="381000" cy="381000"/>
              <a:chOff x="0" y="0"/>
              <a:chExt cx="812800" cy="812800"/>
            </a:xfrm>
          </p:grpSpPr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A207505E-9499-27AC-EA25-20681FA5DDAB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A8242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1" name="TextBox 7">
                <a:extLst>
                  <a:ext uri="{FF2B5EF4-FFF2-40B4-BE49-F238E27FC236}">
                    <a16:creationId xmlns:a16="http://schemas.microsoft.com/office/drawing/2014/main" id="{80068989-2178-7FA7-9D32-CAE0B4CD6D61}"/>
                  </a:ext>
                </a:extLst>
              </p:cNvPr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26943" tIns="26943" rIns="26943" bIns="26943" rtlCol="0" anchor="ctr"/>
              <a:lstStyle/>
              <a:p>
                <a:pPr algn="ctr">
                  <a:lnSpc>
                    <a:spcPts val="3500"/>
                  </a:lnSpc>
                </a:pPr>
                <a:endParaRPr/>
              </a:p>
            </p:txBody>
          </p:sp>
        </p:grp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9727CE1F-7A70-0189-9731-168A5B6527E3}"/>
                </a:ext>
              </a:extLst>
            </p:cNvPr>
            <p:cNvSpPr/>
            <p:nvPr/>
          </p:nvSpPr>
          <p:spPr>
            <a:xfrm>
              <a:off x="7806090" y="3546724"/>
              <a:ext cx="262821" cy="212228"/>
            </a:xfrm>
            <a:custGeom>
              <a:avLst/>
              <a:gdLst/>
              <a:ahLst/>
              <a:cxnLst/>
              <a:rect l="l" t="t" r="r" b="b"/>
              <a:pathLst>
                <a:path w="262821" h="212228">
                  <a:moveTo>
                    <a:pt x="0" y="0"/>
                  </a:moveTo>
                  <a:lnTo>
                    <a:pt x="262820" y="0"/>
                  </a:lnTo>
                  <a:lnTo>
                    <a:pt x="262820" y="212228"/>
                  </a:lnTo>
                  <a:lnTo>
                    <a:pt x="0" y="2122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22" name="TextBox 22">
            <a:extLst>
              <a:ext uri="{FF2B5EF4-FFF2-40B4-BE49-F238E27FC236}">
                <a16:creationId xmlns:a16="http://schemas.microsoft.com/office/drawing/2014/main" id="{A94E69C5-4BA1-4F9D-14B0-06FC8F87D297}"/>
              </a:ext>
            </a:extLst>
          </p:cNvPr>
          <p:cNvSpPr txBox="1"/>
          <p:nvPr/>
        </p:nvSpPr>
        <p:spPr>
          <a:xfrm>
            <a:off x="3419813" y="5547619"/>
            <a:ext cx="13458556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800" dirty="0">
                <a:latin typeface="Trade Gothic Next Rounded" panose="020F0503040303020004" pitchFamily="34" charset="0"/>
                <a:cs typeface="Times New Roman" panose="02020603050405020304" pitchFamily="18" charset="0"/>
              </a:rPr>
              <a:t>Mesmo com o crescimento de 5% no orçamento geral, a Reitoria perde orçamento por conta da redução em seu indicador de Diretorias e Coordenações.</a:t>
            </a:r>
            <a:endParaRPr lang="pt-BR" sz="2800" b="1" dirty="0">
              <a:latin typeface="Trade Gothic Next Rounded" panose="020F05030403030200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3E491D0-722F-64CF-DDEF-705E2E8AB081}"/>
              </a:ext>
            </a:extLst>
          </p:cNvPr>
          <p:cNvSpPr txBox="1"/>
          <p:nvPr/>
        </p:nvSpPr>
        <p:spPr>
          <a:xfrm>
            <a:off x="3619569" y="7473051"/>
            <a:ext cx="131064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800" dirty="0" err="1">
                <a:latin typeface="Trade Gothic Next Rounded" panose="020F0503040303020004" pitchFamily="34" charset="0"/>
                <a:cs typeface="Times New Roman" panose="02020603050405020304" pitchFamily="18" charset="0"/>
              </a:rPr>
              <a:t>Proppit</a:t>
            </a:r>
            <a:r>
              <a:rPr lang="pt-BR" sz="2800" dirty="0">
                <a:latin typeface="Trade Gothic Next Rounded" panose="020F0503040303020004" pitchFamily="34" charset="0"/>
                <a:cs typeface="Times New Roman" panose="02020603050405020304" pitchFamily="18" charset="0"/>
              </a:rPr>
              <a:t> e Proplan tiveram aumento de 1 coordenação em cada </a:t>
            </a:r>
            <a:r>
              <a:rPr lang="pt-BR" sz="2800" dirty="0" err="1">
                <a:latin typeface="Trade Gothic Next Rounded" panose="020F0503040303020004" pitchFamily="34" charset="0"/>
                <a:cs typeface="Times New Roman" panose="02020603050405020304" pitchFamily="18" charset="0"/>
              </a:rPr>
              <a:t>pró-reitoria</a:t>
            </a:r>
            <a:r>
              <a:rPr lang="pt-BR" sz="2800" dirty="0">
                <a:latin typeface="Trade Gothic Next Rounded" panose="020F0503040303020004" pitchFamily="34" charset="0"/>
                <a:cs typeface="Times New Roman" panose="02020603050405020304" pitchFamily="18" charset="0"/>
              </a:rPr>
              <a:t>.</a:t>
            </a:r>
            <a:endParaRPr lang="pt-BR" sz="2800" b="1" dirty="0">
              <a:latin typeface="Trade Gothic Next Rounded" panose="020F0503040303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5305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A0C600-3F22-4750-83F8-BC5D3F704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C1EAF3F-6095-B792-141C-EAB4534CB71B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BF90444-5730-CF6C-E94A-F73B88072EF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DAC188FF-4D62-7208-38FA-A68B2229924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7220B90C-0755-6C02-3A27-ABF46C344301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AE0B487-A34F-FEB1-F9D1-0117FA518525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EVENTOS INSTITUCIONAIS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4DF64A2D-10C6-9CDA-9154-575DC5383A0B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DAEBBD73-6312-5DC7-92DE-C848768CFEDF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079AE17-F998-D9EE-D02D-4E160F062940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32003B3-93C5-9833-9DD9-DCED84D27BE9}"/>
              </a:ext>
            </a:extLst>
          </p:cNvPr>
          <p:cNvSpPr txBox="1"/>
          <p:nvPr/>
        </p:nvSpPr>
        <p:spPr>
          <a:xfrm>
            <a:off x="1371600" y="2904980"/>
            <a:ext cx="16489254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/>
              <a:t>É uma das rubricas do PGO mais difíceis de serem mapeadas mesmo com todo o esforço da equipe. </a:t>
            </a:r>
          </a:p>
          <a:p>
            <a:endParaRPr lang="pt-BR" sz="3200" dirty="0"/>
          </a:p>
          <a:p>
            <a:r>
              <a:rPr lang="pt-BR" sz="3200" b="1" dirty="0"/>
              <a:t>Causa:</a:t>
            </a:r>
          </a:p>
          <a:p>
            <a:pPr marL="457200" indent="-457200">
              <a:buFontTx/>
              <a:buChar char="-"/>
            </a:pPr>
            <a:r>
              <a:rPr lang="pt-BR" sz="3200" dirty="0"/>
              <a:t>Execuções de </a:t>
            </a:r>
            <a:r>
              <a:rPr lang="pt-BR" sz="3200" b="1" dirty="0"/>
              <a:t>vários eventos em um mesmo empenho</a:t>
            </a:r>
          </a:p>
          <a:p>
            <a:pPr marL="457200" indent="-457200">
              <a:buFontTx/>
              <a:buChar char="-"/>
            </a:pPr>
            <a:endParaRPr lang="pt-BR" sz="3200" dirty="0"/>
          </a:p>
          <a:p>
            <a:r>
              <a:rPr lang="pt-BR" sz="3200" b="1" dirty="0"/>
              <a:t>Consequências:</a:t>
            </a:r>
          </a:p>
          <a:p>
            <a:pPr marL="457200" indent="-457200">
              <a:buFontTx/>
              <a:buChar char="-"/>
            </a:pPr>
            <a:r>
              <a:rPr lang="pt-BR" sz="3200" dirty="0"/>
              <a:t>Dificuldade em mapear a execução da despesa;</a:t>
            </a:r>
          </a:p>
          <a:p>
            <a:pPr marL="457200" indent="-457200">
              <a:buFontTx/>
              <a:buChar char="-"/>
            </a:pPr>
            <a:r>
              <a:rPr lang="pt-BR" sz="3200" dirty="0"/>
              <a:t>Retrabalhos nos fluxos de acompanhamento, tanto para a Unidade gestora do recurso quanto para a equipe de orçamento da instituição;</a:t>
            </a:r>
          </a:p>
          <a:p>
            <a:pPr marL="457200" indent="-457200">
              <a:buFontTx/>
              <a:buChar char="-"/>
            </a:pPr>
            <a:r>
              <a:rPr lang="pt-BR" sz="3200" dirty="0"/>
              <a:t>Não será possível mapear essa execução via sistemas de automação, já utilizados na Ufopa, a análise se torna mais manual, portanto, passível de erros.  </a:t>
            </a:r>
          </a:p>
          <a:p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0419877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758ABE-F625-84D7-C89D-3E821C3FD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26D0A01-DB17-9A9D-1E52-5FF17B37174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5D8E4E0-261B-1A22-8EA7-8EFEAA4F5B82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B1D25F2-2B3A-4DEF-06CB-CA47141C4FE6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6181C414-DEC6-24CF-A6F6-3A9EF5B04623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8E4870D-7BAF-0D19-5EBB-CA8A02A91C81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EVENTOS INSTITUCIONAIS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7EBBF1F-B347-074E-0FDD-B35243B4544D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F0751BE-6942-17E2-3385-58DA67325C4B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423A210-2C84-AD3F-FF6E-FE3147EAF5E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80F6BA2-EEB7-6BFF-2CF6-B62471903D73}"/>
              </a:ext>
            </a:extLst>
          </p:cNvPr>
          <p:cNvSpPr txBox="1"/>
          <p:nvPr/>
        </p:nvSpPr>
        <p:spPr>
          <a:xfrm>
            <a:off x="1371600" y="2904980"/>
            <a:ext cx="16489254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pt-BR" sz="3200" dirty="0"/>
          </a:p>
          <a:p>
            <a:pPr algn="just"/>
            <a:r>
              <a:rPr lang="pt-BR" sz="3200" b="1" dirty="0"/>
              <a:t>Proposta de solução</a:t>
            </a:r>
            <a:r>
              <a:rPr lang="pt-BR" sz="3200" dirty="0"/>
              <a:t>:</a:t>
            </a:r>
          </a:p>
          <a:p>
            <a:pPr algn="just"/>
            <a:endParaRPr lang="pt-BR" sz="3200" dirty="0"/>
          </a:p>
          <a:p>
            <a:pPr marL="457200" indent="-457200" algn="just">
              <a:buFontTx/>
              <a:buChar char="-"/>
            </a:pPr>
            <a:r>
              <a:rPr lang="pt-BR" sz="3200" dirty="0"/>
              <a:t>Elaborar uma </a:t>
            </a:r>
            <a:r>
              <a:rPr lang="pt-BR" sz="3200" b="1" dirty="0"/>
              <a:t>agenda de realização de eventos </a:t>
            </a:r>
            <a:r>
              <a:rPr lang="pt-BR" sz="3200" dirty="0"/>
              <a:t>com os dados dos meses a serem executados;</a:t>
            </a:r>
          </a:p>
          <a:p>
            <a:pPr algn="just"/>
            <a:endParaRPr lang="pt-BR" sz="3200" dirty="0"/>
          </a:p>
          <a:p>
            <a:pPr marL="457200" indent="-457200" algn="just">
              <a:buFontTx/>
              <a:buChar char="-"/>
            </a:pPr>
            <a:r>
              <a:rPr lang="pt-BR" sz="3200" b="1" dirty="0"/>
              <a:t>Solicitar o recurso por evento</a:t>
            </a:r>
            <a:r>
              <a:rPr lang="pt-BR" sz="3200" dirty="0"/>
              <a:t> para a Diplan (seguindo os fluxos de descentralização e cronogramas de desembolso) e, </a:t>
            </a:r>
          </a:p>
          <a:p>
            <a:pPr marL="457200" indent="-457200" algn="just">
              <a:buFontTx/>
              <a:buChar char="-"/>
            </a:pPr>
            <a:endParaRPr lang="pt-BR" sz="3200" dirty="0"/>
          </a:p>
          <a:p>
            <a:pPr marL="457200" indent="-457200" algn="just">
              <a:buFontTx/>
              <a:buChar char="-"/>
            </a:pPr>
            <a:r>
              <a:rPr lang="pt-BR" sz="3200" dirty="0"/>
              <a:t>Informar a Diplan caso haja alteração nos valores dos eventos a fim de ajustar no </a:t>
            </a:r>
            <a:r>
              <a:rPr lang="pt-BR" sz="3200" b="1" dirty="0"/>
              <a:t>replanejamento</a:t>
            </a:r>
            <a:r>
              <a:rPr lang="pt-BR" sz="3200" dirty="0"/>
              <a:t> dessa rubrica.</a:t>
            </a:r>
          </a:p>
          <a:p>
            <a:pPr marL="457200" indent="-457200" algn="just">
              <a:buFontTx/>
              <a:buChar char="-"/>
            </a:pP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40923573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B5C7B3-50DD-8DE7-F202-A4CE306EE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09AFC57-22EB-1EFA-3EF8-9192E9E712F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5A52274-68F7-C8B6-0D78-659F6E64E12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1CACCB2-90CA-71E9-5A09-DB745690B489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8CE36D71-4E4F-2C62-BE22-BA292D1B33FA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EC6A7B9D-12B1-AC9A-E9F5-987546C3EEE1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EVENTOS INSTITUCIONAIS – PGO 2025 – R$ 536.000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0EED025A-1BA0-1387-4B0C-BFF5E4808677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DF1166D2-1FE5-35B7-0893-346C9FD3933F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156ABC4-1373-7AFD-91E1-ACE780228D64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08B51652-C4CB-65E9-50B8-8EABED5965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027803"/>
              </p:ext>
            </p:extLst>
          </p:nvPr>
        </p:nvGraphicFramePr>
        <p:xfrm>
          <a:off x="1371600" y="2383336"/>
          <a:ext cx="16459202" cy="7218135"/>
        </p:xfrm>
        <a:graphic>
          <a:graphicData uri="http://schemas.openxmlformats.org/drawingml/2006/table">
            <a:tbl>
              <a:tblPr/>
              <a:tblGrid>
                <a:gridCol w="6832120">
                  <a:extLst>
                    <a:ext uri="{9D8B030D-6E8A-4147-A177-3AD203B41FA5}">
                      <a16:colId xmlns:a16="http://schemas.microsoft.com/office/drawing/2014/main" val="2203135215"/>
                    </a:ext>
                  </a:extLst>
                </a:gridCol>
                <a:gridCol w="2738494">
                  <a:extLst>
                    <a:ext uri="{9D8B030D-6E8A-4147-A177-3AD203B41FA5}">
                      <a16:colId xmlns:a16="http://schemas.microsoft.com/office/drawing/2014/main" val="867385423"/>
                    </a:ext>
                  </a:extLst>
                </a:gridCol>
                <a:gridCol w="1722147">
                  <a:extLst>
                    <a:ext uri="{9D8B030D-6E8A-4147-A177-3AD203B41FA5}">
                      <a16:colId xmlns:a16="http://schemas.microsoft.com/office/drawing/2014/main" val="3655753190"/>
                    </a:ext>
                  </a:extLst>
                </a:gridCol>
                <a:gridCol w="1722147">
                  <a:extLst>
                    <a:ext uri="{9D8B030D-6E8A-4147-A177-3AD203B41FA5}">
                      <a16:colId xmlns:a16="http://schemas.microsoft.com/office/drawing/2014/main" val="2691458604"/>
                    </a:ext>
                  </a:extLst>
                </a:gridCol>
                <a:gridCol w="1722147">
                  <a:extLst>
                    <a:ext uri="{9D8B030D-6E8A-4147-A177-3AD203B41FA5}">
                      <a16:colId xmlns:a16="http://schemas.microsoft.com/office/drawing/2014/main" val="3504448783"/>
                    </a:ext>
                  </a:extLst>
                </a:gridCol>
                <a:gridCol w="1722147">
                  <a:extLst>
                    <a:ext uri="{9D8B030D-6E8A-4147-A177-3AD203B41FA5}">
                      <a16:colId xmlns:a16="http://schemas.microsoft.com/office/drawing/2014/main" val="684477587"/>
                    </a:ext>
                  </a:extLst>
                </a:gridCol>
              </a:tblGrid>
              <a:tr h="62262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Programa / Evento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Unidade Responsável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20GK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Pnaes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415355"/>
                  </a:ext>
                </a:extLst>
              </a:tr>
              <a:tr h="6595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SEPLAD - Semana de Planejamento e Administração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Proad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376618"/>
                  </a:ext>
                </a:extLst>
              </a:tr>
              <a:tr h="6595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Movimentos Culturais: Cultura, esporte e lazer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Procce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40.000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40.000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957521"/>
                  </a:ext>
                </a:extLst>
              </a:tr>
              <a:tr h="6595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Salão de Extensão (Jornada Acadêmica)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Procce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7109876"/>
                  </a:ext>
                </a:extLst>
              </a:tr>
              <a:tr h="6595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Fórum Interno de Graduação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825033"/>
                  </a:ext>
                </a:extLst>
              </a:tr>
              <a:tr h="6595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Salão Profissional Itinerante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77404"/>
                  </a:ext>
                </a:extLst>
              </a:tr>
              <a:tr h="6595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Seminário de Graduação (Jornada Acadêmica)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5712227"/>
                  </a:ext>
                </a:extLst>
              </a:tr>
              <a:tr h="6595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Encontro de Egressos da UFOPA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831285"/>
                  </a:ext>
                </a:extLst>
              </a:tr>
              <a:tr h="6595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Encontro Integrado de Estágio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5352181"/>
                  </a:ext>
                </a:extLst>
              </a:tr>
              <a:tr h="6595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Encontro Integrado dos Projetos de Ensino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0398855"/>
                  </a:ext>
                </a:extLst>
              </a:tr>
              <a:tr h="65955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Seminário de Interdisciplinaridade e Interculturalidade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8622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38025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985C46-B089-FDEF-3F6F-60589FB32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2BD787F-5294-FB35-D3D7-1FDD2FECAFFD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5D8BC8F-3A88-C70C-F129-179A032DEBD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3994651-B006-4B66-6509-16C51CC1F38C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0C83CF4-750E-61EC-0510-EF72F874F331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007928C-BD71-D1DA-E780-F7BD8D7C1CDC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EVENTOS INSTITUCIONAIS – PGO 2025 – R$ 536.000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1C9F5FC6-D952-9B87-1BAA-4F22F0C01C3C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EBF4BFE7-0A24-6C77-80F1-CA32D4DD8C28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90765F3-86A1-2A3F-6F20-64E82CDDB9A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8FAB30C8-0452-A222-E73F-D7F0022BAE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416984"/>
              </p:ext>
            </p:extLst>
          </p:nvPr>
        </p:nvGraphicFramePr>
        <p:xfrm>
          <a:off x="1357574" y="2050660"/>
          <a:ext cx="16459199" cy="8044151"/>
        </p:xfrm>
        <a:graphic>
          <a:graphicData uri="http://schemas.openxmlformats.org/drawingml/2006/table">
            <a:tbl>
              <a:tblPr/>
              <a:tblGrid>
                <a:gridCol w="6861694">
                  <a:extLst>
                    <a:ext uri="{9D8B030D-6E8A-4147-A177-3AD203B41FA5}">
                      <a16:colId xmlns:a16="http://schemas.microsoft.com/office/drawing/2014/main" val="717922159"/>
                    </a:ext>
                  </a:extLst>
                </a:gridCol>
                <a:gridCol w="2708921">
                  <a:extLst>
                    <a:ext uri="{9D8B030D-6E8A-4147-A177-3AD203B41FA5}">
                      <a16:colId xmlns:a16="http://schemas.microsoft.com/office/drawing/2014/main" val="4185879135"/>
                    </a:ext>
                  </a:extLst>
                </a:gridCol>
                <a:gridCol w="1722146">
                  <a:extLst>
                    <a:ext uri="{9D8B030D-6E8A-4147-A177-3AD203B41FA5}">
                      <a16:colId xmlns:a16="http://schemas.microsoft.com/office/drawing/2014/main" val="2175444489"/>
                    </a:ext>
                  </a:extLst>
                </a:gridCol>
                <a:gridCol w="1722146">
                  <a:extLst>
                    <a:ext uri="{9D8B030D-6E8A-4147-A177-3AD203B41FA5}">
                      <a16:colId xmlns:a16="http://schemas.microsoft.com/office/drawing/2014/main" val="4087142833"/>
                    </a:ext>
                  </a:extLst>
                </a:gridCol>
                <a:gridCol w="1722146">
                  <a:extLst>
                    <a:ext uri="{9D8B030D-6E8A-4147-A177-3AD203B41FA5}">
                      <a16:colId xmlns:a16="http://schemas.microsoft.com/office/drawing/2014/main" val="3713931172"/>
                    </a:ext>
                  </a:extLst>
                </a:gridCol>
                <a:gridCol w="1722146">
                  <a:extLst>
                    <a:ext uri="{9D8B030D-6E8A-4147-A177-3AD203B41FA5}">
                      <a16:colId xmlns:a16="http://schemas.microsoft.com/office/drawing/2014/main" val="3789947572"/>
                    </a:ext>
                  </a:extLst>
                </a:gridCol>
              </a:tblGrid>
              <a:tr h="63751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Programa / Evento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Unidade Responsável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20GK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Pnaes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874880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Ações de Saúde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Progep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7898598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Dia do Servidor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Progep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211498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Abril Verde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Progep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5699864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JIUFOPA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50.000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50.000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4227756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Jogos dos servidores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30.000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30.000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951085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 Fórum Integrado de Ações Afirmativas e Assistência Estudantil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30.000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8931327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Corrida da Ufopa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0686021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Encontro Integrado das Ações Afirmativas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0018119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Recepção dos calouros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8.000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8.000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257949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Semana da Consciência Negra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1560126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Semana da pessoa com deficiência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6781792"/>
                  </a:ext>
                </a:extLst>
              </a:tr>
              <a:tr h="592609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Semana dos Povos Indígenas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0227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0136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45687F-0F25-CC5B-B2C7-E95C902F4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4A50A84-E689-ED73-BCCE-C5E29B47F4D1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FBFD25A-CA7B-043B-11B2-176EC3953D66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6C31F01-808E-6AAF-51DF-D0EE965D7435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AC829AF8-36ED-C353-EE2C-54B66CAD00A1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62ADA83-4D9A-0398-F22C-CACC1A62581F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EVENTOS INSTITUCIONAIS – PGO 2025 – R$ 536.000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4623A3D5-D30A-90C8-9636-EFCC9E4654F2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94CAAA8F-8843-4378-171E-9EBA1EE75E7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D4FD388-116F-CBDC-B7B3-597F9E1744BE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4BE8DF66-446F-36B6-CC9D-AF0802C6A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181417"/>
              </p:ext>
            </p:extLst>
          </p:nvPr>
        </p:nvGraphicFramePr>
        <p:xfrm>
          <a:off x="1447800" y="2575646"/>
          <a:ext cx="16024224" cy="7302786"/>
        </p:xfrm>
        <a:graphic>
          <a:graphicData uri="http://schemas.openxmlformats.org/drawingml/2006/table">
            <a:tbl>
              <a:tblPr/>
              <a:tblGrid>
                <a:gridCol w="6651565">
                  <a:extLst>
                    <a:ext uri="{9D8B030D-6E8A-4147-A177-3AD203B41FA5}">
                      <a16:colId xmlns:a16="http://schemas.microsoft.com/office/drawing/2014/main" val="280448625"/>
                    </a:ext>
                  </a:extLst>
                </a:gridCol>
                <a:gridCol w="2666123">
                  <a:extLst>
                    <a:ext uri="{9D8B030D-6E8A-4147-A177-3AD203B41FA5}">
                      <a16:colId xmlns:a16="http://schemas.microsoft.com/office/drawing/2014/main" val="2806656687"/>
                    </a:ext>
                  </a:extLst>
                </a:gridCol>
                <a:gridCol w="1676634">
                  <a:extLst>
                    <a:ext uri="{9D8B030D-6E8A-4147-A177-3AD203B41FA5}">
                      <a16:colId xmlns:a16="http://schemas.microsoft.com/office/drawing/2014/main" val="1153305685"/>
                    </a:ext>
                  </a:extLst>
                </a:gridCol>
                <a:gridCol w="1676634">
                  <a:extLst>
                    <a:ext uri="{9D8B030D-6E8A-4147-A177-3AD203B41FA5}">
                      <a16:colId xmlns:a16="http://schemas.microsoft.com/office/drawing/2014/main" val="1707953509"/>
                    </a:ext>
                  </a:extLst>
                </a:gridCol>
                <a:gridCol w="1676634">
                  <a:extLst>
                    <a:ext uri="{9D8B030D-6E8A-4147-A177-3AD203B41FA5}">
                      <a16:colId xmlns:a16="http://schemas.microsoft.com/office/drawing/2014/main" val="701761010"/>
                    </a:ext>
                  </a:extLst>
                </a:gridCol>
                <a:gridCol w="1676634">
                  <a:extLst>
                    <a:ext uri="{9D8B030D-6E8A-4147-A177-3AD203B41FA5}">
                      <a16:colId xmlns:a16="http://schemas.microsoft.com/office/drawing/2014/main" val="3895130617"/>
                    </a:ext>
                  </a:extLst>
                </a:gridCol>
              </a:tblGrid>
              <a:tr h="56244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Programa / Evento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Unidade Responsável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20GK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Pnaes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5694812"/>
                  </a:ext>
                </a:extLst>
              </a:tr>
              <a:tr h="76539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Seminário de Iniciação Científica e Tecnológica (Jornada Acadêmica)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Proppit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12.500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12.500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25.000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9113425"/>
                  </a:ext>
                </a:extLst>
              </a:tr>
              <a:tr h="76539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Seminário de Pós-graduação (Jornada Acadêmica)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Proppit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076975"/>
                  </a:ext>
                </a:extLst>
              </a:tr>
              <a:tr h="76539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Workshop de Pesquisa e Pós-graduação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Proppit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0564877"/>
                  </a:ext>
                </a:extLst>
              </a:tr>
              <a:tr h="76539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COP 30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50.000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50.000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8065358"/>
                  </a:ext>
                </a:extLst>
              </a:tr>
              <a:tr h="76539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Jornada de Inovação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20.000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7051203"/>
                  </a:ext>
                </a:extLst>
              </a:tr>
              <a:tr h="76539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Oficinas de Incubação InTAP 2025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12.000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12.000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7505788"/>
                  </a:ext>
                </a:extLst>
              </a:tr>
              <a:tr h="76539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Oficinas de Prototipagem Rápida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8.000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8.000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8991336"/>
                  </a:ext>
                </a:extLst>
              </a:tr>
              <a:tr h="76539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Semana do Livro e da Biblioteca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8.000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8.000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4313659"/>
                  </a:ext>
                </a:extLst>
              </a:tr>
              <a:tr h="56244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227.500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258.000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50.500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536.000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61011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1330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F6C162-08C4-A059-12F3-8B7B3021D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6A8DC61-BB46-323A-7397-7112D8D69FE0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5239D9B-65F1-D58C-5F73-F100B257FA9B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CAA4BE8-DBE5-63F9-3B3E-ED964715CA8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65F1ECFB-2C93-A492-2B12-7CB0E9094492}"/>
              </a:ext>
            </a:extLst>
          </p:cNvPr>
          <p:cNvGrpSpPr/>
          <p:nvPr/>
        </p:nvGrpSpPr>
        <p:grpSpPr>
          <a:xfrm>
            <a:off x="-609600" y="592648"/>
            <a:ext cx="141001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454D4B6-2520-ABC8-2034-2313BD9E677B}"/>
                </a:ext>
              </a:extLst>
            </p:cNvPr>
            <p:cNvSpPr/>
            <p:nvPr/>
          </p:nvSpPr>
          <p:spPr>
            <a:xfrm>
              <a:off x="296860" y="-51738"/>
              <a:ext cx="2569690" cy="344018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AÇOES DE DESENVOLVIMENTO INSTITUCIONAL (ADI) – PGO 2025 – R$ 1.123.400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139D5F9E-3C33-3051-930A-E447247D26CD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2BD7553-D2FE-CA2D-785A-2EDC92E86383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6EF6DD6-6172-9D71-A4B9-AB89498C515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8FEA0BA-7465-C54D-98E0-81FF2F02E49F}"/>
              </a:ext>
            </a:extLst>
          </p:cNvPr>
          <p:cNvSpPr txBox="1"/>
          <p:nvPr/>
        </p:nvSpPr>
        <p:spPr>
          <a:xfrm>
            <a:off x="1541752" y="2283870"/>
            <a:ext cx="149352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pt-BR" sz="3200" dirty="0"/>
          </a:p>
          <a:p>
            <a:pPr algn="just"/>
            <a:r>
              <a:rPr lang="pt-BR" sz="3200" b="1" dirty="0"/>
              <a:t>Ações diretamente relacionadas aos objetivos estratégicos do PDI. </a:t>
            </a:r>
          </a:p>
          <a:p>
            <a:pPr algn="just"/>
            <a:r>
              <a:rPr lang="pt-BR" sz="3200" dirty="0"/>
              <a:t>Também é uma rubrica passível de todas as observações relacionadas aos eventos institucionais, por diversas vezes apresentar a mesma estrutura orçamentária para mais de uma ação estratégica.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0AAD7F0-1453-5EB5-0382-F6E97DEC47F2}"/>
              </a:ext>
            </a:extLst>
          </p:cNvPr>
          <p:cNvSpPr txBox="1"/>
          <p:nvPr/>
        </p:nvSpPr>
        <p:spPr>
          <a:xfrm>
            <a:off x="1541752" y="4777800"/>
            <a:ext cx="16489254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pt-BR" sz="3200" dirty="0"/>
          </a:p>
          <a:p>
            <a:pPr algn="just"/>
            <a:r>
              <a:rPr lang="pt-BR" sz="3200" b="1" dirty="0"/>
              <a:t>Orientações :</a:t>
            </a:r>
            <a:endParaRPr lang="pt-BR" sz="3200" dirty="0"/>
          </a:p>
          <a:p>
            <a:pPr algn="just"/>
            <a:endParaRPr lang="pt-BR" sz="3200" dirty="0"/>
          </a:p>
          <a:p>
            <a:pPr marL="457200" indent="-457200" algn="just">
              <a:buFontTx/>
              <a:buChar char="-"/>
            </a:pPr>
            <a:r>
              <a:rPr lang="pt-BR" sz="3200" dirty="0"/>
              <a:t>Elaborar uma </a:t>
            </a:r>
            <a:r>
              <a:rPr lang="pt-BR" sz="3200" b="1" dirty="0"/>
              <a:t>agenda de realização </a:t>
            </a:r>
            <a:r>
              <a:rPr lang="pt-BR" sz="3200" dirty="0"/>
              <a:t>das </a:t>
            </a:r>
            <a:r>
              <a:rPr lang="pt-BR" sz="3200" b="1" dirty="0"/>
              <a:t>ADI </a:t>
            </a:r>
            <a:r>
              <a:rPr lang="pt-BR" sz="3200" dirty="0"/>
              <a:t>com os dados dos meses a serem executados;</a:t>
            </a:r>
          </a:p>
          <a:p>
            <a:pPr algn="just"/>
            <a:endParaRPr lang="pt-BR" sz="3200" dirty="0"/>
          </a:p>
          <a:p>
            <a:pPr marL="457200" indent="-457200" algn="just">
              <a:buFontTx/>
              <a:buChar char="-"/>
            </a:pPr>
            <a:r>
              <a:rPr lang="pt-BR" sz="3200" b="1" dirty="0"/>
              <a:t>Solicitar o recurso por Ação </a:t>
            </a:r>
            <a:r>
              <a:rPr lang="pt-BR" sz="3200" dirty="0"/>
              <a:t>para a Diplan (seguindo os fluxos de descentralização e cronogramas de desembolso) e, </a:t>
            </a:r>
          </a:p>
          <a:p>
            <a:pPr marL="457200" indent="-457200" algn="just">
              <a:buFontTx/>
              <a:buChar char="-"/>
            </a:pPr>
            <a:endParaRPr lang="pt-BR" sz="3200" dirty="0"/>
          </a:p>
          <a:p>
            <a:pPr marL="457200" indent="-457200" algn="just">
              <a:buFontTx/>
              <a:buChar char="-"/>
            </a:pPr>
            <a:r>
              <a:rPr lang="pt-BR" sz="3200" dirty="0"/>
              <a:t>Informar a Diplan caso haja alteração nos valores dos eventos a fim de ajustar no </a:t>
            </a:r>
            <a:r>
              <a:rPr lang="pt-BR" sz="3200" b="1" dirty="0"/>
              <a:t>replanejamento</a:t>
            </a:r>
            <a:r>
              <a:rPr lang="pt-BR" sz="3200" dirty="0"/>
              <a:t> dessa rubrica.</a:t>
            </a:r>
          </a:p>
          <a:p>
            <a:pPr marL="457200" indent="-457200" algn="just">
              <a:buFontTx/>
              <a:buChar char="-"/>
            </a:pP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136561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BE4432-8FFB-ED45-1737-063614493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1A7A8AB-9C7D-C84A-D103-46F041DACD95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FC35203-8C19-06DD-D1A3-210A246D82E1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5C1B9F8-0ACF-5455-4963-C3926DE1019F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54C23733-1B2A-7F25-EC23-67A55A44043D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74D4F58-546C-61CF-13E0-9FC266019F9F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MATRIZ ANDIFES* – base de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cálculo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da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Matriz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OCC</a:t>
              </a: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42A2B1AE-D8E2-CD99-E186-F5A044415249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F802B090-0423-1F2E-15B2-3D41338ECD1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FED35DA-58A9-78BD-DF94-FAB7C0A1F5F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125950E-DC7D-93AA-DA12-C51721194741}"/>
              </a:ext>
            </a:extLst>
          </p:cNvPr>
          <p:cNvSpPr txBox="1"/>
          <p:nvPr/>
        </p:nvSpPr>
        <p:spPr>
          <a:xfrm>
            <a:off x="1342334" y="2223360"/>
            <a:ext cx="15925800" cy="7704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spcAft>
                <a:spcPts val="750"/>
              </a:spcAft>
              <a:buAutoNum type="arabicPeriod"/>
            </a:pPr>
            <a:r>
              <a:rPr lang="pt-BR" sz="3200" b="1" dirty="0"/>
              <a:t>Aluno Equivalente da Graduação (TAEG)</a:t>
            </a:r>
            <a:r>
              <a:rPr lang="pt-BR" sz="3200" dirty="0"/>
              <a:t>– mensurado a partir do tamanho da instituição. </a:t>
            </a:r>
            <a:r>
              <a:rPr lang="pt-BR" sz="3200" b="1" dirty="0"/>
              <a:t>(Peso 90%)</a:t>
            </a:r>
          </a:p>
          <a:p>
            <a:pPr algn="just">
              <a:spcAft>
                <a:spcPts val="750"/>
              </a:spcAft>
            </a:pPr>
            <a:endParaRPr lang="pt-BR" sz="2400" b="1" dirty="0"/>
          </a:p>
          <a:p>
            <a:pPr algn="just">
              <a:spcAft>
                <a:spcPts val="750"/>
              </a:spcAft>
            </a:pPr>
            <a:r>
              <a:rPr lang="pt-BR" sz="3200" b="1" dirty="0"/>
              <a:t>	</a:t>
            </a:r>
            <a:r>
              <a:rPr lang="pt-BR" sz="3200" dirty="0"/>
              <a:t>Para aumentar o TAEG em cursos novos: reduzir a evasão e aumentar a quantidade de matrículas. 	 </a:t>
            </a:r>
          </a:p>
          <a:p>
            <a:pPr algn="just">
              <a:spcAft>
                <a:spcPts val="750"/>
              </a:spcAft>
            </a:pPr>
            <a:r>
              <a:rPr lang="pt-BR" sz="3200" dirty="0"/>
              <a:t>	Para aumentar o TAEG em cursos consolidados: otimizar o nº de concluintes, mantendo uma taxa de sucesso consistente.</a:t>
            </a:r>
          </a:p>
          <a:p>
            <a:pPr algn="just">
              <a:spcAft>
                <a:spcPts val="750"/>
              </a:spcAft>
            </a:pPr>
            <a:r>
              <a:rPr lang="pt-BR" sz="3200" dirty="0"/>
              <a:t>	</a:t>
            </a:r>
          </a:p>
          <a:p>
            <a:pPr algn="just">
              <a:spcAft>
                <a:spcPts val="750"/>
              </a:spcAft>
            </a:pPr>
            <a:r>
              <a:rPr lang="pt-BR" sz="3200" dirty="0"/>
              <a:t>	</a:t>
            </a:r>
            <a:r>
              <a:rPr lang="pt-BR" sz="3200" u="sng" dirty="0"/>
              <a:t>Matematicamente, foi comprovado que a 01 aluno concluinte corresponde a 3,2 alunos ingressantes, no cálculo de aluno equivalente.</a:t>
            </a:r>
          </a:p>
          <a:p>
            <a:pPr algn="just">
              <a:spcAft>
                <a:spcPts val="750"/>
              </a:spcAft>
            </a:pPr>
            <a:endParaRPr lang="pt-BR" sz="3200" dirty="0"/>
          </a:p>
          <a:p>
            <a:pPr algn="just">
              <a:spcAft>
                <a:spcPts val="750"/>
              </a:spcAft>
            </a:pPr>
            <a:r>
              <a:rPr lang="pt-BR" sz="3200" b="1" dirty="0"/>
              <a:t>2. Eficiência / Eficácia da Instituição</a:t>
            </a:r>
            <a:r>
              <a:rPr lang="pt-BR" sz="3200" dirty="0"/>
              <a:t>, mensurada em termos de RAP (relação AE/PE) e da qualidade dos cursos ofertados em cada instituição, mensurada com base em conceitos constantes nas bases de dados do INEP e CAPES </a:t>
            </a:r>
            <a:r>
              <a:rPr lang="pt-BR" sz="3200" b="1" dirty="0"/>
              <a:t>(Peso 10%).</a:t>
            </a:r>
            <a:endParaRPr lang="pt-BR" sz="3200" dirty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EF6E3C35-563C-E6ED-CFAF-2A8B116A3CAB}"/>
              </a:ext>
            </a:extLst>
          </p:cNvPr>
          <p:cNvSpPr txBox="1"/>
          <p:nvPr/>
        </p:nvSpPr>
        <p:spPr>
          <a:xfrm>
            <a:off x="1342334" y="9848022"/>
            <a:ext cx="13979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 O documento completo sobre a metodologia e memória de cálculo está publicado na Portaria MEC Nº 748, de 22 de Setembro de 2021 </a:t>
            </a:r>
            <a:endParaRPr lang="pt-BR" i="1" dirty="0"/>
          </a:p>
        </p:txBody>
      </p:sp>
    </p:spTree>
    <p:extLst>
      <p:ext uri="{BB962C8B-B14F-4D97-AF65-F5344CB8AC3E}">
        <p14:creationId xmlns:p14="http://schemas.microsoft.com/office/powerpoint/2010/main" val="4027695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14350" y="824288"/>
            <a:ext cx="97567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pt-BR" sz="3600" b="1" dirty="0">
                  <a:latin typeface="+mj-lt"/>
                  <a:cs typeface="Times New Roman" panose="02020603050405020304" pitchFamily="18" charset="0"/>
                </a:rPr>
                <a:t>Desafios para 2025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CBCD103F-C1A9-CA32-3007-29169B619403}"/>
              </a:ext>
            </a:extLst>
          </p:cNvPr>
          <p:cNvSpPr txBox="1"/>
          <p:nvPr/>
        </p:nvSpPr>
        <p:spPr>
          <a:xfrm>
            <a:off x="1397140" y="2781300"/>
            <a:ext cx="15659100" cy="5949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pt-BR" dirty="0">
              <a:effectLst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t-BR" sz="3200" dirty="0">
                <a:cs typeface="Times New Roman" panose="02020603050405020304" pitchFamily="18" charset="0"/>
              </a:rPr>
              <a:t>Déficit orçamentário: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Necessidades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institucionais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superam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dotação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da PLOA 2025 em </a:t>
            </a:r>
            <a:r>
              <a:rPr lang="en-US" sz="32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R$1,9 </a:t>
            </a:r>
            <a:r>
              <a:rPr lang="en-US" sz="32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milhões</a:t>
            </a:r>
            <a:r>
              <a:rPr lang="pt-BR" sz="3200" dirty="0">
                <a:cs typeface="Times New Roman" panose="02020603050405020304" pitchFamily="18" charset="0"/>
              </a:rPr>
              <a:t>.</a:t>
            </a: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t-BR" sz="3200" dirty="0">
                <a:cs typeface="Times New Roman" panose="02020603050405020304" pitchFamily="18" charset="0"/>
              </a:rPr>
              <a:t>Pressões sobre o orçamento: </a:t>
            </a:r>
            <a:r>
              <a:rPr lang="en-US" sz="3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Maior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impacto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sz="3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despesas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fixas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expansão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da infraestrutura e Apoio Estudantil</a:t>
            </a:r>
            <a:r>
              <a:rPr lang="pt-BR" sz="3200" dirty="0">
                <a:cs typeface="Times New Roman" panose="02020603050405020304" pitchFamily="18" charset="0"/>
              </a:rPr>
              <a:t>.</a:t>
            </a: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t-BR" sz="3200" dirty="0">
                <a:cs typeface="Times New Roman" panose="02020603050405020304" pitchFamily="18" charset="0"/>
              </a:rPr>
              <a:t>Limitações na correção da dotação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impossibilitando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equilíbrio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total</a:t>
            </a:r>
            <a:r>
              <a:rPr lang="pt-BR" sz="3200" dirty="0">
                <a:cs typeface="Times New Roman" panose="02020603050405020304" pitchFamily="18" charset="0"/>
              </a:rPr>
              <a:t>.</a:t>
            </a: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t-BR" sz="3200" dirty="0">
                <a:cs typeface="Times New Roman" panose="02020603050405020304" pitchFamily="18" charset="0"/>
              </a:rPr>
              <a:t>PLOA 2025: 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 </a:t>
            </a:r>
            <a:r>
              <a:rPr lang="en-US" sz="3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aumento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sz="3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apenas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1,3%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em </a:t>
            </a:r>
            <a:r>
              <a:rPr lang="en-US" sz="3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relação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à </a:t>
            </a:r>
            <a:r>
              <a:rPr lang="en-US" sz="3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dotação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2024 (LOA C/ </a:t>
            </a:r>
            <a:r>
              <a:rPr lang="en-US" sz="32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suplementação</a:t>
            </a:r>
            <a:r>
              <a:rPr lang="en-US" sz="3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  <a:r>
              <a:rPr lang="pt-BR" sz="32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Não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há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previsão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reforços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adicionais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na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aprovação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da LOA.</a:t>
            </a: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Busca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recursos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suplementares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junto </a:t>
            </a:r>
            <a:r>
              <a:rPr lang="en-US" sz="32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ao</a:t>
            </a:r>
            <a:r>
              <a:rPr lang="en-US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MEC.</a:t>
            </a:r>
            <a:endParaRPr lang="pt-BR" sz="32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4D2F11-024C-DCA7-0551-C25C3269F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EAFD1F5-3ABB-E084-D33D-6E27EE5ACDA0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F37536C-C0FC-84EC-E49A-ACE2308B4F2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EABAE2F-41D1-9169-B46D-1F1A4A9D548F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5C45298E-6342-106A-A7B7-9D5A49DB5DA0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70AE2E1E-DEFD-6EE4-00F9-C33C37FABA2B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Orçamento Geral -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Acadêmicas</a:t>
              </a:r>
              <a:endParaRPr lang="en-US" sz="3600" b="1" dirty="0">
                <a:latin typeface="Trade Gothic Next Rounded" panose="020F0503040303020004" pitchFamily="34" charset="0"/>
                <a:sym typeface="TT Norms Bold"/>
              </a:endParaRP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A9A1D7A-5A1C-55BC-F508-5B690B2CE5ED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2994E584-F032-D6D8-6BF2-61CA7F7A5C5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B98F0AA-44AA-A6FD-814C-E4899ED4A2CC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A082E815-2701-4EE4-0A50-763E7847DC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889796"/>
              </p:ext>
            </p:extLst>
          </p:nvPr>
        </p:nvGraphicFramePr>
        <p:xfrm>
          <a:off x="1641492" y="2817675"/>
          <a:ext cx="15617807" cy="6783796"/>
        </p:xfrm>
        <a:graphic>
          <a:graphicData uri="http://schemas.openxmlformats.org/drawingml/2006/table">
            <a:tbl>
              <a:tblPr/>
              <a:tblGrid>
                <a:gridCol w="5815142">
                  <a:extLst>
                    <a:ext uri="{9D8B030D-6E8A-4147-A177-3AD203B41FA5}">
                      <a16:colId xmlns:a16="http://schemas.microsoft.com/office/drawing/2014/main" val="899279817"/>
                    </a:ext>
                  </a:extLst>
                </a:gridCol>
                <a:gridCol w="1960533">
                  <a:extLst>
                    <a:ext uri="{9D8B030D-6E8A-4147-A177-3AD203B41FA5}">
                      <a16:colId xmlns:a16="http://schemas.microsoft.com/office/drawing/2014/main" val="40044710"/>
                    </a:ext>
                  </a:extLst>
                </a:gridCol>
                <a:gridCol w="1960533">
                  <a:extLst>
                    <a:ext uri="{9D8B030D-6E8A-4147-A177-3AD203B41FA5}">
                      <a16:colId xmlns:a16="http://schemas.microsoft.com/office/drawing/2014/main" val="3082428627"/>
                    </a:ext>
                  </a:extLst>
                </a:gridCol>
                <a:gridCol w="1960533">
                  <a:extLst>
                    <a:ext uri="{9D8B030D-6E8A-4147-A177-3AD203B41FA5}">
                      <a16:colId xmlns:a16="http://schemas.microsoft.com/office/drawing/2014/main" val="1001997237"/>
                    </a:ext>
                  </a:extLst>
                </a:gridCol>
                <a:gridCol w="1960533">
                  <a:extLst>
                    <a:ext uri="{9D8B030D-6E8A-4147-A177-3AD203B41FA5}">
                      <a16:colId xmlns:a16="http://schemas.microsoft.com/office/drawing/2014/main" val="3669673861"/>
                    </a:ext>
                  </a:extLst>
                </a:gridCol>
                <a:gridCol w="1960533">
                  <a:extLst>
                    <a:ext uri="{9D8B030D-6E8A-4147-A177-3AD203B41FA5}">
                      <a16:colId xmlns:a16="http://schemas.microsoft.com/office/drawing/2014/main" val="1296183630"/>
                    </a:ext>
                  </a:extLst>
                </a:gridCol>
              </a:tblGrid>
              <a:tr h="110605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INSTITUTOS / CAMPI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Sigla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Matriz Graduação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Matriz Pós-Graduação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Apoio Fazenda Experimental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Total Funcionamento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358604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Instituto de Biodversidade e Florestas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Ibef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268.798,55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162.920,00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471.718,55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1743846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Instituto de Ciências da Educação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310.746,96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100.673,04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411.419,99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9633827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Instituto de Engenharia e Geociências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Ieg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189.419,70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55.211,00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244.630,69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5915400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Instituto de Ciências e Tecnologia das Águas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ICTA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180.358,82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37.072,45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217.431,27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098742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Instituto de Saude Coletiva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Isco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143.032,62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72.605,05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215.637,67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8534322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Instituto de Ciências da Sociedade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150.189,24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28.104,70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178.293,94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9053086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Instituto de Formação Interdisciplinar e Intercultural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IFII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78.856,18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33.163,76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112.019,94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920152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Campus de Oriximiná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CORI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105.756,04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105.756,04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7341397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Campus de Juruti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CJU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99.630,56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99.630,56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1895696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Campus de Alenquer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CALE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48.388,20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10.000,00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58.388,20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609662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Campus de Monte Alegre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CMAL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55.084,81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55.084,81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59710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Campus de Óbidos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COBI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48.654,02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48.654,02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3507073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Campus de Itaituba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CITB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48.286,28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48.286,28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8428898"/>
                  </a:ext>
                </a:extLst>
              </a:tr>
              <a:tr h="40555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Campus de Rurópolis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CRUR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25.000,00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25.000,00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0664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403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6246FA-D424-7D16-7623-F8742C047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9FEEEB7-8B28-B720-F01D-1D62A0D2B35E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3058A34-5745-7F83-773B-1449835E2A53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D06593D-19CC-10C1-86A3-699400F6EEC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828D7601-6217-763A-22A7-F2286AD5DE35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05C42C9-3030-0F0E-1AC4-EB5C574769F8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Orçamento Geral -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Administrativas</a:t>
              </a:r>
              <a:endParaRPr lang="en-US" sz="3600" b="1" dirty="0">
                <a:latin typeface="Trade Gothic Next Rounded" panose="020F0503040303020004" pitchFamily="34" charset="0"/>
                <a:sym typeface="TT Norms Bold"/>
              </a:endParaRPr>
            </a:p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D943284E-A4BA-4AAA-9518-DBE975E3D00C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E0614724-40A2-538F-06BA-EEAB780F4463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24DEC0F-EAC1-9F07-E90F-4E8F7AFCE56C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D9EE8A42-74D2-6FA5-CB3E-096CED5C24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043047"/>
              </p:ext>
            </p:extLst>
          </p:nvPr>
        </p:nvGraphicFramePr>
        <p:xfrm>
          <a:off x="1524000" y="2781300"/>
          <a:ext cx="15849600" cy="6528018"/>
        </p:xfrm>
        <a:graphic>
          <a:graphicData uri="http://schemas.openxmlformats.org/drawingml/2006/table">
            <a:tbl>
              <a:tblPr/>
              <a:tblGrid>
                <a:gridCol w="4780408">
                  <a:extLst>
                    <a:ext uri="{9D8B030D-6E8A-4147-A177-3AD203B41FA5}">
                      <a16:colId xmlns:a16="http://schemas.microsoft.com/office/drawing/2014/main" val="1264124728"/>
                    </a:ext>
                  </a:extLst>
                </a:gridCol>
                <a:gridCol w="1459028">
                  <a:extLst>
                    <a:ext uri="{9D8B030D-6E8A-4147-A177-3AD203B41FA5}">
                      <a16:colId xmlns:a16="http://schemas.microsoft.com/office/drawing/2014/main" val="1995716598"/>
                    </a:ext>
                  </a:extLst>
                </a:gridCol>
                <a:gridCol w="2294965">
                  <a:extLst>
                    <a:ext uri="{9D8B030D-6E8A-4147-A177-3AD203B41FA5}">
                      <a16:colId xmlns:a16="http://schemas.microsoft.com/office/drawing/2014/main" val="483716766"/>
                    </a:ext>
                  </a:extLst>
                </a:gridCol>
                <a:gridCol w="2001060">
                  <a:extLst>
                    <a:ext uri="{9D8B030D-6E8A-4147-A177-3AD203B41FA5}">
                      <a16:colId xmlns:a16="http://schemas.microsoft.com/office/drawing/2014/main" val="2315409659"/>
                    </a:ext>
                  </a:extLst>
                </a:gridCol>
                <a:gridCol w="1554792">
                  <a:extLst>
                    <a:ext uri="{9D8B030D-6E8A-4147-A177-3AD203B41FA5}">
                      <a16:colId xmlns:a16="http://schemas.microsoft.com/office/drawing/2014/main" val="4238661683"/>
                    </a:ext>
                  </a:extLst>
                </a:gridCol>
                <a:gridCol w="1924904">
                  <a:extLst>
                    <a:ext uri="{9D8B030D-6E8A-4147-A177-3AD203B41FA5}">
                      <a16:colId xmlns:a16="http://schemas.microsoft.com/office/drawing/2014/main" val="900573375"/>
                    </a:ext>
                  </a:extLst>
                </a:gridCol>
                <a:gridCol w="1834443">
                  <a:extLst>
                    <a:ext uri="{9D8B030D-6E8A-4147-A177-3AD203B41FA5}">
                      <a16:colId xmlns:a16="http://schemas.microsoft.com/office/drawing/2014/main" val="473678272"/>
                    </a:ext>
                  </a:extLst>
                </a:gridCol>
              </a:tblGrid>
              <a:tr h="159337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Institutos / Campi</a:t>
                      </a:r>
                    </a:p>
                  </a:txBody>
                  <a:tcPr marL="7230" marR="7230" marT="72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Sigla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Matriz Administrativa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Apoio Fiscalizações de obras e contratos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Eventos Institucionais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Ações de DI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33628"/>
                  </a:ext>
                </a:extLst>
              </a:tr>
              <a:tr h="614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230" marR="7230" marT="72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244.411,25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100.000,00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98.000,00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173.000,00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615.411,25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5032174"/>
                  </a:ext>
                </a:extLst>
              </a:tr>
              <a:tr h="614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Pró-reitoria de Administração</a:t>
                      </a:r>
                    </a:p>
                  </a:txBody>
                  <a:tcPr marL="7230" marR="7230" marT="72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Proad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109.861,37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15.000,00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124.861,37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3912764"/>
                  </a:ext>
                </a:extLst>
              </a:tr>
              <a:tr h="614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Pró-reitoria de Planejamento e Desenvolvimento Institucional</a:t>
                      </a:r>
                    </a:p>
                  </a:txBody>
                  <a:tcPr marL="7230" marR="7230" marT="72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Proplan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53.533,86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10.000,00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63.533,86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106692"/>
                  </a:ext>
                </a:extLst>
              </a:tr>
              <a:tr h="614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Pró-reitoria de Ensino de Graduação</a:t>
                      </a:r>
                    </a:p>
                  </a:txBody>
                  <a:tcPr marL="7230" marR="7230" marT="72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59.878,48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100.000,00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460.000,00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619.878,48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6405397"/>
                  </a:ext>
                </a:extLst>
              </a:tr>
              <a:tr h="614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Pró-reitoria de Gestão de Pessoas</a:t>
                      </a:r>
                    </a:p>
                  </a:txBody>
                  <a:tcPr marL="7230" marR="7230" marT="72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Progep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75.647,49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30.000,00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396.000,00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501.647,49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3926847"/>
                  </a:ext>
                </a:extLst>
              </a:tr>
              <a:tr h="614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Pró-reitoria de Pesquisa, Pós-graduação e Inovação tecnológica</a:t>
                      </a:r>
                    </a:p>
                  </a:txBody>
                  <a:tcPr marL="7230" marR="7230" marT="72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Proppit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37.731,19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65.000,00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102.731,19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519863"/>
                  </a:ext>
                </a:extLst>
              </a:tr>
              <a:tr h="614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Pró-reitoria de Comunidade, Cultura e Extensão</a:t>
                      </a:r>
                    </a:p>
                  </a:txBody>
                  <a:tcPr marL="7230" marR="7230" marT="72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Procce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39.043,87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60.000,00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68.400,00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167.443,87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5693174"/>
                  </a:ext>
                </a:extLst>
              </a:tr>
              <a:tr h="614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Pró-reitoria de Gestão Estudantil</a:t>
                      </a:r>
                    </a:p>
                  </a:txBody>
                  <a:tcPr marL="7230" marR="7230" marT="723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59.861,65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t-BR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168.000,00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16.000,00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243.861,65 </a:t>
                      </a:r>
                    </a:p>
                  </a:txBody>
                  <a:tcPr marL="7230" marR="7230" marT="723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9889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2196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2FD5AB-B11B-0EC4-FEE6-AEA80EC66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5AC733D-6677-CB72-30FB-B0F4DE2EB818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E755097-F66B-0B5A-6FA7-7821F8BE8EA7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69C6726-09A5-8BEF-F9D2-BDCF3F99965E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A0EE7FE6-E455-7F40-4943-D90E79216C30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A1FA29F-ED18-9B37-14CF-52B0BB83BA3F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Orçamento de Apoio Estudantil – R$ 14.103.867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4726C356-53AC-F6BA-0B41-B9791206C9BD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B0AC55C0-DFE9-3D04-344F-2CA5E160489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7D5FE98-5E25-2667-1FCA-32324CE569E7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25377C8C-A971-3EC2-36FD-69034C7289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4440" y="6097509"/>
            <a:ext cx="5366566" cy="3754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9E092468-39EA-A7ED-D8D8-2A9CA4F5A253}"/>
              </a:ext>
            </a:extLst>
          </p:cNvPr>
          <p:cNvSpPr txBox="1"/>
          <p:nvPr/>
        </p:nvSpPr>
        <p:spPr>
          <a:xfrm>
            <a:off x="12359640" y="3227660"/>
            <a:ext cx="567136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dirty="0">
                <a:latin typeface="+mj-lt"/>
              </a:rPr>
              <a:t>As demandas recebidas foram de R$ 16.743.152, porém, devido aos limites orçamentários, não foi possível inclui-las no orçamento em sua totalidade.</a:t>
            </a:r>
          </a:p>
        </p:txBody>
      </p:sp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8273DA7A-85E8-36FC-765C-C16F0A58AB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0644714"/>
              </p:ext>
            </p:extLst>
          </p:nvPr>
        </p:nvGraphicFramePr>
        <p:xfrm>
          <a:off x="1607819" y="2253120"/>
          <a:ext cx="10203181" cy="4600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CaixaDeTexto 15">
            <a:extLst>
              <a:ext uri="{FF2B5EF4-FFF2-40B4-BE49-F238E27FC236}">
                <a16:creationId xmlns:a16="http://schemas.microsoft.com/office/drawing/2014/main" id="{B09715EB-BB29-EBBB-94AA-8A81622941FD}"/>
              </a:ext>
            </a:extLst>
          </p:cNvPr>
          <p:cNvSpPr txBox="1"/>
          <p:nvPr/>
        </p:nvSpPr>
        <p:spPr>
          <a:xfrm>
            <a:off x="1607819" y="8349127"/>
            <a:ext cx="1035558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800">
                <a:latin typeface="+mj-lt"/>
              </a:defRPr>
            </a:lvl1pPr>
          </a:lstStyle>
          <a:p>
            <a:r>
              <a:rPr lang="pt-BR" b="1" dirty="0"/>
              <a:t>A execução de 2024 foi bem menor que o projetado para 2025. É preciso estar atento aos prazos para elaboração de editais, bem como para os limites orçamentários estabelecidos e não concentrá-los para o final do 2º semestre.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508A3CAC-8D23-42F7-8089-3AEBC7A165E2}"/>
              </a:ext>
            </a:extLst>
          </p:cNvPr>
          <p:cNvSpPr txBox="1"/>
          <p:nvPr/>
        </p:nvSpPr>
        <p:spPr>
          <a:xfrm>
            <a:off x="4994909" y="7741492"/>
            <a:ext cx="373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accent2"/>
                </a:solidFill>
              </a:rPr>
              <a:t>IMPORTANTE!</a:t>
            </a:r>
          </a:p>
        </p:txBody>
      </p:sp>
    </p:spTree>
    <p:extLst>
      <p:ext uri="{BB962C8B-B14F-4D97-AF65-F5344CB8AC3E}">
        <p14:creationId xmlns:p14="http://schemas.microsoft.com/office/powerpoint/2010/main" val="389584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Graphic spid="15" grpId="0">
        <p:bldAsOne/>
      </p:bldGraphic>
      <p:bldP spid="16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9C2C2D-1A1D-FF0B-F919-18572EBA4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AEB0806-8B68-212E-F2DD-BA260E051A1B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96D9555-6A22-3C72-C4B5-A16A282A5D5A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B0DB4F3-9915-9909-CA96-DDB9A0DDD74B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796B7585-3581-B34C-67E9-DD320F270230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922A3A9-0348-BB91-13ED-CFC673140ADE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Editais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aprovados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– PGO 2025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BB5409DD-9A01-121B-46E8-99F919C298B5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E1C4782-26A0-C406-7422-CCF31A5FFD6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5995C83-EFFF-922B-0A6D-15352A94D1BE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1B12AD07-09CB-4ACF-6ED0-85DAD056A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560060"/>
              </p:ext>
            </p:extLst>
          </p:nvPr>
        </p:nvGraphicFramePr>
        <p:xfrm>
          <a:off x="1636026" y="2080645"/>
          <a:ext cx="15015947" cy="8112796"/>
        </p:xfrm>
        <a:graphic>
          <a:graphicData uri="http://schemas.openxmlformats.org/drawingml/2006/table">
            <a:tbl>
              <a:tblPr/>
              <a:tblGrid>
                <a:gridCol w="6828598">
                  <a:extLst>
                    <a:ext uri="{9D8B030D-6E8A-4147-A177-3AD203B41FA5}">
                      <a16:colId xmlns:a16="http://schemas.microsoft.com/office/drawing/2014/main" val="2713790409"/>
                    </a:ext>
                  </a:extLst>
                </a:gridCol>
                <a:gridCol w="2682664">
                  <a:extLst>
                    <a:ext uri="{9D8B030D-6E8A-4147-A177-3AD203B41FA5}">
                      <a16:colId xmlns:a16="http://schemas.microsoft.com/office/drawing/2014/main" val="2413360189"/>
                    </a:ext>
                  </a:extLst>
                </a:gridCol>
                <a:gridCol w="1602629">
                  <a:extLst>
                    <a:ext uri="{9D8B030D-6E8A-4147-A177-3AD203B41FA5}">
                      <a16:colId xmlns:a16="http://schemas.microsoft.com/office/drawing/2014/main" val="2746541947"/>
                    </a:ext>
                  </a:extLst>
                </a:gridCol>
                <a:gridCol w="1951028">
                  <a:extLst>
                    <a:ext uri="{9D8B030D-6E8A-4147-A177-3AD203B41FA5}">
                      <a16:colId xmlns:a16="http://schemas.microsoft.com/office/drawing/2014/main" val="1522567981"/>
                    </a:ext>
                  </a:extLst>
                </a:gridCol>
                <a:gridCol w="1951028">
                  <a:extLst>
                    <a:ext uri="{9D8B030D-6E8A-4147-A177-3AD203B41FA5}">
                      <a16:colId xmlns:a16="http://schemas.microsoft.com/office/drawing/2014/main" val="1707849895"/>
                    </a:ext>
                  </a:extLst>
                </a:gridCol>
              </a:tblGrid>
              <a:tr h="58884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EDITAIS PREVISTOS / UGR / AÇÃO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20GK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4002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Total Geral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8462860"/>
                  </a:ext>
                </a:extLst>
              </a:tr>
              <a:tr h="449624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Arni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4225923"/>
                  </a:ext>
                </a:extLst>
              </a:tr>
              <a:tr h="44163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PEEx Internacional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500.000,00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500.000,00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0737569"/>
                  </a:ext>
                </a:extLst>
              </a:tr>
              <a:tr h="44163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Cursos livres de idiomas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30.000,00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30.000,00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644497"/>
                  </a:ext>
                </a:extLst>
              </a:tr>
              <a:tr h="41212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Procce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1968973"/>
                  </a:ext>
                </a:extLst>
              </a:tr>
              <a:tr h="597324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PEEX - Programa Integrado de Ensino, Pesquisa e Extensão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496.800,00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700.000,00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1.196.800,00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7326918"/>
                  </a:ext>
                </a:extLst>
              </a:tr>
              <a:tr h="44163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Pró-Extensão - Programa de Apoio à Extensão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296.000,00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182.000,00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478.000,00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2643456"/>
                  </a:ext>
                </a:extLst>
              </a:tr>
              <a:tr h="44163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PACEX - Programa de Apoio à Creditação da Extensão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150.000,00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150.000,00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301176"/>
                  </a:ext>
                </a:extLst>
              </a:tr>
              <a:tr h="44163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Biblioteca de Literatura Infanto Juvenil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8.400,00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8.400,00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198452"/>
                  </a:ext>
                </a:extLst>
              </a:tr>
              <a:tr h="44163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Coral da Ufopa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7.917,20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7.917,20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4917259"/>
                  </a:ext>
                </a:extLst>
              </a:tr>
              <a:tr h="455532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Proen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3322670"/>
                  </a:ext>
                </a:extLst>
              </a:tr>
              <a:tr h="44163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Projetos de Monitoria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529.200,00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529.200,00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468680"/>
                  </a:ext>
                </a:extLst>
              </a:tr>
              <a:tr h="44163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Projetos de Apoio Acadêmico Pedagógico (Laboratórios)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336.000,00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336.000,00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4795278"/>
                  </a:ext>
                </a:extLst>
              </a:tr>
              <a:tr h="44163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Projetos de Ensino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226.800,00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226.800,00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9867504"/>
                  </a:ext>
                </a:extLst>
              </a:tr>
              <a:tr h="597324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Programa de Qualificação dos Cursos de Graduação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185.000,00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185.000,00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3134246"/>
                  </a:ext>
                </a:extLst>
              </a:tr>
              <a:tr h="43996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0997651"/>
                  </a:ext>
                </a:extLst>
              </a:tr>
              <a:tr h="597324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Bolsa Estágio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391.550,26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391.550,26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1874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13624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2D802D-66C8-D441-7143-25FF639D2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C295F46-AAF6-1389-E45E-EBB1C8A1A33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580F97F-D264-F5F6-A551-DFA0BA5B9F0D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A0BF339-08A1-E3F6-683B-AF249BFBB3EA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499F650E-905F-965C-E054-7951F0F73D5D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8FC0CD2A-7AA2-85DB-AA63-D3C47B7A36E0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Editais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aprovados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– PGO 2025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2F1A6F43-345B-1D60-16DD-90E4852FC299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F68E5FF5-24B9-7D83-AA14-ECD218DEE4E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872C6E9-0C2E-D78B-D600-49E4518793B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319E4B28-B1EA-CF8C-7C4E-B42C33B41A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283282"/>
              </p:ext>
            </p:extLst>
          </p:nvPr>
        </p:nvGraphicFramePr>
        <p:xfrm>
          <a:off x="1981200" y="2794785"/>
          <a:ext cx="14859000" cy="6844786"/>
        </p:xfrm>
        <a:graphic>
          <a:graphicData uri="http://schemas.openxmlformats.org/drawingml/2006/table">
            <a:tbl>
              <a:tblPr/>
              <a:tblGrid>
                <a:gridCol w="6757225">
                  <a:extLst>
                    <a:ext uri="{9D8B030D-6E8A-4147-A177-3AD203B41FA5}">
                      <a16:colId xmlns:a16="http://schemas.microsoft.com/office/drawing/2014/main" val="1574699628"/>
                    </a:ext>
                  </a:extLst>
                </a:gridCol>
                <a:gridCol w="2654624">
                  <a:extLst>
                    <a:ext uri="{9D8B030D-6E8A-4147-A177-3AD203B41FA5}">
                      <a16:colId xmlns:a16="http://schemas.microsoft.com/office/drawing/2014/main" val="3074777595"/>
                    </a:ext>
                  </a:extLst>
                </a:gridCol>
                <a:gridCol w="1585879">
                  <a:extLst>
                    <a:ext uri="{9D8B030D-6E8A-4147-A177-3AD203B41FA5}">
                      <a16:colId xmlns:a16="http://schemas.microsoft.com/office/drawing/2014/main" val="3130062068"/>
                    </a:ext>
                  </a:extLst>
                </a:gridCol>
                <a:gridCol w="1930636">
                  <a:extLst>
                    <a:ext uri="{9D8B030D-6E8A-4147-A177-3AD203B41FA5}">
                      <a16:colId xmlns:a16="http://schemas.microsoft.com/office/drawing/2014/main" val="873340964"/>
                    </a:ext>
                  </a:extLst>
                </a:gridCol>
                <a:gridCol w="1930636">
                  <a:extLst>
                    <a:ext uri="{9D8B030D-6E8A-4147-A177-3AD203B41FA5}">
                      <a16:colId xmlns:a16="http://schemas.microsoft.com/office/drawing/2014/main" val="2136954807"/>
                    </a:ext>
                  </a:extLst>
                </a:gridCol>
              </a:tblGrid>
              <a:tr h="75447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EDITAIS PREVISTOS / UGR / AÇÃO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20GK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4002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Total Geral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3093538"/>
                  </a:ext>
                </a:extLst>
              </a:tr>
              <a:tr h="4743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Proges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344618"/>
                  </a:ext>
                </a:extLst>
              </a:tr>
              <a:tr h="56585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Auxílio PSR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4.670.700,00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4.670.700,00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0315856"/>
                  </a:ext>
                </a:extLst>
              </a:tr>
              <a:tr h="56585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Restaurante Universitário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2.600.400,00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2.600.400,00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266678"/>
                  </a:ext>
                </a:extLst>
              </a:tr>
              <a:tr h="56585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Auxílio PSE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1.312.500,00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1.312.500,00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512051"/>
                  </a:ext>
                </a:extLst>
              </a:tr>
              <a:tr h="56585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Acessibilidade (PCD)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201.600,00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201.600,00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4044004"/>
                  </a:ext>
                </a:extLst>
              </a:tr>
              <a:tr h="56585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Auxílio PcD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170.100,00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170.100,00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3989055"/>
                  </a:ext>
                </a:extLst>
              </a:tr>
              <a:tr h="56585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JIUFOPA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100.000,00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100.000,00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0343245"/>
                  </a:ext>
                </a:extLst>
              </a:tr>
              <a:tr h="56585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Política de Permanência Materna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37.800,00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37.800,00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3621683"/>
                  </a:ext>
                </a:extLst>
              </a:tr>
              <a:tr h="56585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Eventos ENEI e ENEKI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15.000,00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15.000,00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9609596"/>
                  </a:ext>
                </a:extLst>
              </a:tr>
              <a:tr h="52327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Proplan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0924"/>
                  </a:ext>
                </a:extLst>
              </a:tr>
              <a:tr h="56585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Piape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187.400,00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187.400,00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71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1512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D94A5D-3F97-0198-F348-605AC5DEB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DC16D7F-23DD-4D25-7709-F6DC83E5EA96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1185E2A-DA14-49C1-DF7B-606F7D3663B7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A5EE7DA-617B-A590-9A09-9235FAF3C38A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EC21640E-0069-C143-1ECC-12F6B141AE10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A5F667A-1AC5-009F-11BA-0B1913E36195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Editais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aprovados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– PGO 2025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3C97D2CE-E0E4-A86C-83B8-0EF5C181C46A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0D225238-97D8-D49F-12C2-ED08BCA48A0F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B57D3CD-C8F0-80C8-05E9-FDEC22ED7582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634F4486-487F-A48A-885D-28B8A6670E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870715"/>
              </p:ext>
            </p:extLst>
          </p:nvPr>
        </p:nvGraphicFramePr>
        <p:xfrm>
          <a:off x="1905000" y="2887035"/>
          <a:ext cx="14704796" cy="6503717"/>
        </p:xfrm>
        <a:graphic>
          <a:graphicData uri="http://schemas.openxmlformats.org/drawingml/2006/table">
            <a:tbl>
              <a:tblPr/>
              <a:tblGrid>
                <a:gridCol w="6687100">
                  <a:extLst>
                    <a:ext uri="{9D8B030D-6E8A-4147-A177-3AD203B41FA5}">
                      <a16:colId xmlns:a16="http://schemas.microsoft.com/office/drawing/2014/main" val="2671011036"/>
                    </a:ext>
                  </a:extLst>
                </a:gridCol>
                <a:gridCol w="2627075">
                  <a:extLst>
                    <a:ext uri="{9D8B030D-6E8A-4147-A177-3AD203B41FA5}">
                      <a16:colId xmlns:a16="http://schemas.microsoft.com/office/drawing/2014/main" val="4011146128"/>
                    </a:ext>
                  </a:extLst>
                </a:gridCol>
                <a:gridCol w="1569421">
                  <a:extLst>
                    <a:ext uri="{9D8B030D-6E8A-4147-A177-3AD203B41FA5}">
                      <a16:colId xmlns:a16="http://schemas.microsoft.com/office/drawing/2014/main" val="1340963565"/>
                    </a:ext>
                  </a:extLst>
                </a:gridCol>
                <a:gridCol w="1910600">
                  <a:extLst>
                    <a:ext uri="{9D8B030D-6E8A-4147-A177-3AD203B41FA5}">
                      <a16:colId xmlns:a16="http://schemas.microsoft.com/office/drawing/2014/main" val="1880005315"/>
                    </a:ext>
                  </a:extLst>
                </a:gridCol>
                <a:gridCol w="1910600">
                  <a:extLst>
                    <a:ext uri="{9D8B030D-6E8A-4147-A177-3AD203B41FA5}">
                      <a16:colId xmlns:a16="http://schemas.microsoft.com/office/drawing/2014/main" val="2510086767"/>
                    </a:ext>
                  </a:extLst>
                </a:gridCol>
              </a:tblGrid>
              <a:tr h="73884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EDITAIS PREVISTOS / UGR / AÇÃO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20GK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4002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Total Geral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96730"/>
                  </a:ext>
                </a:extLst>
              </a:tr>
              <a:tr h="529874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Proppit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923588"/>
                  </a:ext>
                </a:extLst>
              </a:tr>
              <a:tr h="55413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Pibic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Ufopa/CNPq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128.800,00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229.600,00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358.400,00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2168290"/>
                  </a:ext>
                </a:extLst>
              </a:tr>
              <a:tr h="55413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PAPCIQ - Apoio a Produção Científica Qualificada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200.000,00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200.000,00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1744526"/>
                  </a:ext>
                </a:extLst>
              </a:tr>
              <a:tr h="738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Pesquisador de Produtividade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120.000,00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120.000,00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2997243"/>
                  </a:ext>
                </a:extLst>
              </a:tr>
              <a:tr h="55413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Pibiti Ufopa/CNPq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30.800,00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28.000,00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58.800,00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5581517"/>
                  </a:ext>
                </a:extLst>
              </a:tr>
              <a:tr h="738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RIDH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4629084"/>
                  </a:ext>
                </a:extLst>
              </a:tr>
              <a:tr h="55413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Projeto LABIMOL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15.400,00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15.400,00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134183"/>
                  </a:ext>
                </a:extLst>
              </a:tr>
              <a:tr h="55413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Projeto Navio Hospital Escola Abaré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8.400,00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8.400,00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03281"/>
                  </a:ext>
                </a:extLst>
              </a:tr>
              <a:tr h="55413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Projeto CAPACITALAB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7.700,00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7.700,00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9494593"/>
                  </a:ext>
                </a:extLst>
              </a:tr>
              <a:tr h="36942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Geral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2.179.700,00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584.467,46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11.339.700,00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14.103.867,46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4001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9662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C2CC57-4E84-9D3E-4478-6C3ABBE71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4FAADDB-63CD-4E48-743D-35530E4BA6C1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9518E33-2646-171A-3DE8-B25756128E1B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42DF80B-F942-E101-6DD5-2F1E30FBF1FA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3F5D2A9A-9013-2E2B-8BDD-1CFF378F1F40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77B9DAC7-8CED-2D95-5B6D-1DDD41B7B32D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Orçamento de Contratos – R$ 29.743.877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7A3DD98F-3DA2-62A5-E365-5FD85F7495EE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A494AFD-9C13-49FA-31B9-E488A12D071A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2FCCA1E-2CBC-E62F-A3F4-B4606FF685FD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D43AAFA-7303-B045-6ADB-77B801A4BC11}"/>
              </a:ext>
            </a:extLst>
          </p:cNvPr>
          <p:cNvSpPr txBox="1"/>
          <p:nvPr/>
        </p:nvSpPr>
        <p:spPr>
          <a:xfrm>
            <a:off x="12359640" y="3227660"/>
            <a:ext cx="567136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dirty="0">
                <a:latin typeface="+mj-lt"/>
              </a:rPr>
              <a:t>As demandas recebidas foram de R$ 35.159.268, porém, devido aos limites orçamentários, não foi possível inclui-las no orçamento em sua totalidade.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3F9149A9-E485-DFA7-86E6-2D7E849B1776}"/>
              </a:ext>
            </a:extLst>
          </p:cNvPr>
          <p:cNvSpPr txBox="1"/>
          <p:nvPr/>
        </p:nvSpPr>
        <p:spPr>
          <a:xfrm>
            <a:off x="1295400" y="7803985"/>
            <a:ext cx="105156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latin typeface="+mj-lt"/>
              </a:rPr>
              <a:t>O orçamento de contratos foi aprovado praticamente sem crescimento, apesar de a universidade estar crescendo exponencialmente nos últimos anos, dessa forma, o acompanhamento deve ser o mais criterioso possível para evitar perdas orçamentárias.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A2BD1EA4-9916-A881-1F97-4CAD2C283E80}"/>
              </a:ext>
            </a:extLst>
          </p:cNvPr>
          <p:cNvSpPr txBox="1"/>
          <p:nvPr/>
        </p:nvSpPr>
        <p:spPr>
          <a:xfrm>
            <a:off x="4979669" y="6993773"/>
            <a:ext cx="373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accent2"/>
                </a:solidFill>
              </a:rPr>
              <a:t>IMPORTANTE!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19567A0B-08A6-DF53-F713-7FC928C178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2146606"/>
              </p:ext>
            </p:extLst>
          </p:nvPr>
        </p:nvGraphicFramePr>
        <p:xfrm>
          <a:off x="990600" y="2476500"/>
          <a:ext cx="108204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0BD3A054-F1D6-D1FA-F8A5-7773AB539CA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8400696"/>
              </p:ext>
            </p:extLst>
          </p:nvPr>
        </p:nvGraphicFramePr>
        <p:xfrm>
          <a:off x="13224510" y="5910606"/>
          <a:ext cx="4629150" cy="4059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91804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Graphic spid="11" grpId="0">
        <p:bldAsOne/>
      </p:bldGraphic>
      <p:bldGraphic spid="12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F76AC2-C48C-B82C-8E25-387D79030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2325AFD-3247-A9DE-F15E-B0D0F548FA36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2A2F9C8-FD6F-C535-4495-AA072483EC91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EF9409F-A994-C77E-3016-432D5C00E096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C38B67E1-08F2-1D17-BFA0-842EC339E906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5DE60DC-8DD0-F257-4B42-2B9DE8060791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Contratos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aprovados</a:t>
              </a:r>
              <a:endParaRPr lang="en-US" sz="3600" b="1" dirty="0">
                <a:latin typeface="Trade Gothic Next Rounded" panose="020F0503040303020004" pitchFamily="34" charset="0"/>
                <a:sym typeface="TT Norms Bold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FDC63E4-B811-874D-7643-AE8B52F81AE0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D4745B34-E2B6-2F5D-38D2-E91576240F6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23F8816-B53D-B126-97F8-A92407E31984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AF4AF2B0-B2C7-471C-FE47-5CF6F269C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758944"/>
              </p:ext>
            </p:extLst>
          </p:nvPr>
        </p:nvGraphicFramePr>
        <p:xfrm>
          <a:off x="1325103" y="2324086"/>
          <a:ext cx="7065294" cy="7596475"/>
        </p:xfrm>
        <a:graphic>
          <a:graphicData uri="http://schemas.openxmlformats.org/drawingml/2006/table">
            <a:tbl>
              <a:tblPr/>
              <a:tblGrid>
                <a:gridCol w="5400696">
                  <a:extLst>
                    <a:ext uri="{9D8B030D-6E8A-4147-A177-3AD203B41FA5}">
                      <a16:colId xmlns:a16="http://schemas.microsoft.com/office/drawing/2014/main" val="327682939"/>
                    </a:ext>
                  </a:extLst>
                </a:gridCol>
                <a:gridCol w="1664598">
                  <a:extLst>
                    <a:ext uri="{9D8B030D-6E8A-4147-A177-3AD203B41FA5}">
                      <a16:colId xmlns:a16="http://schemas.microsoft.com/office/drawing/2014/main" val="1007463315"/>
                    </a:ext>
                  </a:extLst>
                </a:gridCol>
              </a:tblGrid>
              <a:tr h="39298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Contratos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PGO 2025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882414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 Contratos - Despesas Fixas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017885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Limpeza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5.304.000,00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3734835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Agente de Portaria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4.734.690,36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5585507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Vigilância Armada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3.914.765,28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480913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Almoxarife e Carregadores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373.122,35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152107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Trabalhadores Rurais da Fazenda Experimental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272.039,40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2219561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Biblioteca Virtual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213.380,03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747890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Mão de obra cerimonial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194.035,20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7598640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Sistemas SIG - Termo UFRN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177.431,27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8302820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Seguro dos Veículos Institucionais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131.247,63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6786172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Plataforma Stela Experta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49.282,38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165852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Ferramenta Student Licence-Core Skills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30.000,00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2435401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Solução de Gerenciamento de Demandas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20.000,00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3663709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Ferramenta de Banco de Preços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14.950,00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748988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Normas Abnt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13.950,87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0864290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Sistema Web-Gestão Tributária/GT-Fácil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11.988,00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7031777"/>
                  </a:ext>
                </a:extLst>
              </a:tr>
              <a:tr h="423735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Manutenção Sistema de Segurança (antifurto)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2.529,44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2134782"/>
                  </a:ext>
                </a:extLst>
              </a:tr>
            </a:tbl>
          </a:graphicData>
        </a:graphic>
      </p:graphicFrame>
      <p:graphicFrame>
        <p:nvGraphicFramePr>
          <p:cNvPr id="14" name="Tabela 13">
            <a:extLst>
              <a:ext uri="{FF2B5EF4-FFF2-40B4-BE49-F238E27FC236}">
                <a16:creationId xmlns:a16="http://schemas.microsoft.com/office/drawing/2014/main" id="{5D8B203C-56D0-81E1-374A-6321157F47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172559"/>
              </p:ext>
            </p:extLst>
          </p:nvPr>
        </p:nvGraphicFramePr>
        <p:xfrm>
          <a:off x="8686800" y="2352305"/>
          <a:ext cx="8760280" cy="7568256"/>
        </p:xfrm>
        <a:graphic>
          <a:graphicData uri="http://schemas.openxmlformats.org/drawingml/2006/table">
            <a:tbl>
              <a:tblPr/>
              <a:tblGrid>
                <a:gridCol w="7513625">
                  <a:extLst>
                    <a:ext uri="{9D8B030D-6E8A-4147-A177-3AD203B41FA5}">
                      <a16:colId xmlns:a16="http://schemas.microsoft.com/office/drawing/2014/main" val="3779341959"/>
                    </a:ext>
                  </a:extLst>
                </a:gridCol>
                <a:gridCol w="1246655">
                  <a:extLst>
                    <a:ext uri="{9D8B030D-6E8A-4147-A177-3AD203B41FA5}">
                      <a16:colId xmlns:a16="http://schemas.microsoft.com/office/drawing/2014/main" val="2031322361"/>
                    </a:ext>
                  </a:extLst>
                </a:gridCol>
              </a:tblGrid>
              <a:tr h="31534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Contratos</a:t>
                      </a:r>
                    </a:p>
                  </a:txBody>
                  <a:tcPr marL="7242" marR="7242" marT="7242" marB="0" anchor="ctr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PGO 2025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635891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 Contratos - Despesas Variáveis</a:t>
                      </a:r>
                    </a:p>
                  </a:txBody>
                  <a:tcPr marL="7242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8821668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Energia Elétrica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5.496.000,00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911259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Manutenção Predial/Elétrica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3.048.048,81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7727948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Cabeamento Metálico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650.000,00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624004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Manutenção Prev./Corretiva de Veículos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560.000,00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7358994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Serviços de Soluções Ambientais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264.346,66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0512535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Manutenção de Extintores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236.597,40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1613779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Manutenção Barco Abaré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160.000,00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7277728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Manutenção Predial/Elétrica (Ações de Acessibilidade)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156.000,00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2187355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Manutenção Predial/Elétrica (Ações de Sustentabilidade)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156.000,00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138311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Manutenção de Equipamentos Laboratoriais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150.000,00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1158632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Serviço de avaliação de produtos químicos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75.000,00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1723655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Telefonia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73.548,00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021365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Cerimonial de Eventos na Sede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59.004,03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358514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Aquisição de Combustíveis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46.044,00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363705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Seguro dos Estudantes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41.760,00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8220371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Transporte Intermunicipal de Cargas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40.800,00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9980704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Treinamento de Brigada de Incêndio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40.000,00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0378176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Publicidade Legal e Eletrônica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18.517,20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5737719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Travessia Fluvial de Veículos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15.864,00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236478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Postagens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11.676,00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6466785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Fornecimento de água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8.089,20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3904261"/>
                  </a:ext>
                </a:extLst>
              </a:tr>
              <a:tr h="315344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Certificado Digital A3 em Nuvem</a:t>
                      </a:r>
                    </a:p>
                  </a:txBody>
                  <a:tcPr marL="108623" marR="7242" marT="7242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5.000,00</a:t>
                      </a:r>
                    </a:p>
                  </a:txBody>
                  <a:tcPr marL="7242" marR="7242" marT="7242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6991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9315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B7DA1C-29D4-B96A-26AA-FDED61FD9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D2985FB-D543-0C76-CB6A-C2981901CB1F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DA9F8D8-14EF-137C-8B84-B69A831BD145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3915722-EF7F-9CE9-BD03-398B52FA9266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16C9E900-6B4A-2017-5092-235C23428BEE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C6CAE9F-CF50-63C9-56BF-89FA6480A032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Contratos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aprovados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e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descontinuados</a:t>
              </a:r>
              <a:endParaRPr lang="en-US" sz="3600" b="1" dirty="0">
                <a:latin typeface="Trade Gothic Next Rounded" panose="020F0503040303020004" pitchFamily="34" charset="0"/>
                <a:sym typeface="TT Norms Bold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A462649F-4E59-7AED-93EC-252CA13B0D0E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931A2F19-64F8-B441-0A60-AEE13011E7CA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38B49DA-1E63-DF14-56BC-CC4336A7F4FA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4E21D9D8-AB2F-D85F-7A32-7BE8DE52EE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032082"/>
              </p:ext>
            </p:extLst>
          </p:nvPr>
        </p:nvGraphicFramePr>
        <p:xfrm>
          <a:off x="1752600" y="2200500"/>
          <a:ext cx="7112000" cy="7507432"/>
        </p:xfrm>
        <a:graphic>
          <a:graphicData uri="http://schemas.openxmlformats.org/drawingml/2006/table">
            <a:tbl>
              <a:tblPr/>
              <a:tblGrid>
                <a:gridCol w="5207000">
                  <a:extLst>
                    <a:ext uri="{9D8B030D-6E8A-4147-A177-3AD203B41FA5}">
                      <a16:colId xmlns:a16="http://schemas.microsoft.com/office/drawing/2014/main" val="2302899073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1560828494"/>
                    </a:ext>
                  </a:extLst>
                </a:gridCol>
              </a:tblGrid>
              <a:tr h="58778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Contratos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PGO 2025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297353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 Contratos - Despesas  Fixas e Variáveis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202749"/>
                  </a:ext>
                </a:extLst>
              </a:tr>
              <a:tr h="510502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Manutenção de Refrigeração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1.223.801,22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0106361"/>
                  </a:ext>
                </a:extLst>
              </a:tr>
              <a:tr h="510502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Motoristas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1.020.000,00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7593111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Manutenção de Elevadores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408.037,50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8841195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Impressão e Reprografia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173.412,27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6403925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 Novos Contratos 2025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7384369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Realização de Exames Periódicos dos Servidores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50.000,00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622593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Internet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49.233,30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5840882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Software Antiplágio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22.203,70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6666678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Starlink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20.712,72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8418798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Licença Figma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5.085,00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265929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licenças do GITLAB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841,85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114860"/>
                  </a:ext>
                </a:extLst>
              </a:tr>
              <a:tr h="48983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Portainer.io</a:t>
                      </a:r>
                    </a:p>
                  </a:txBody>
                  <a:tcPr marL="11430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841,85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7433665"/>
                  </a:ext>
                </a:extLst>
              </a:tr>
              <a:tr h="510502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Geral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29.743.876,91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CB4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1741314"/>
                  </a:ext>
                </a:extLst>
              </a:tr>
            </a:tbl>
          </a:graphicData>
        </a:graphic>
      </p:graphicFrame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0F5A8F0E-4933-6471-210A-8FC32626CE80}"/>
              </a:ext>
            </a:extLst>
          </p:cNvPr>
          <p:cNvSpPr/>
          <p:nvPr/>
        </p:nvSpPr>
        <p:spPr>
          <a:xfrm>
            <a:off x="10744636" y="3965897"/>
            <a:ext cx="6481546" cy="1143000"/>
          </a:xfrm>
          <a:prstGeom prst="roundRect">
            <a:avLst/>
          </a:prstGeom>
          <a:solidFill>
            <a:srgbClr val="0A8242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</a:rPr>
              <a:t>CONTRATOS DESCONTINUADOS EM 2025</a:t>
            </a:r>
          </a:p>
        </p:txBody>
      </p:sp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E47C239E-BD9C-3F76-37E1-B37143D65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32634"/>
              </p:ext>
            </p:extLst>
          </p:nvPr>
        </p:nvGraphicFramePr>
        <p:xfrm>
          <a:off x="10775117" y="5108897"/>
          <a:ext cx="6451065" cy="2592468"/>
        </p:xfrm>
        <a:graphic>
          <a:graphicData uri="http://schemas.openxmlformats.org/drawingml/2006/table">
            <a:tbl>
              <a:tblPr/>
              <a:tblGrid>
                <a:gridCol w="3942318">
                  <a:extLst>
                    <a:ext uri="{9D8B030D-6E8A-4147-A177-3AD203B41FA5}">
                      <a16:colId xmlns:a16="http://schemas.microsoft.com/office/drawing/2014/main" val="2915906606"/>
                    </a:ext>
                  </a:extLst>
                </a:gridCol>
                <a:gridCol w="2508747">
                  <a:extLst>
                    <a:ext uri="{9D8B030D-6E8A-4147-A177-3AD203B41FA5}">
                      <a16:colId xmlns:a16="http://schemas.microsoft.com/office/drawing/2014/main" val="1381383167"/>
                    </a:ext>
                  </a:extLst>
                </a:gridCol>
              </a:tblGrid>
              <a:tr h="648117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Locação Galpão DAP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271.700,00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401964"/>
                  </a:ext>
                </a:extLst>
              </a:tr>
              <a:tr h="648117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Suporte Nutanix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194.832,00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68378"/>
                  </a:ext>
                </a:extLst>
              </a:tr>
              <a:tr h="648117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Tripulação Barco Abaré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220.320,00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1428773"/>
                  </a:ext>
                </a:extLst>
              </a:tr>
              <a:tr h="648117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ECONOMIAS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686.852,00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C8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8890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81949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1D6258-3B1A-4E79-60A1-ED885EE43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E6D7067-EAF7-2160-1638-15B6AA7E1ADB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C07DC01-E69C-9770-FEB1-54189F1515C3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1112C9C-5D8D-20CA-D216-EF326FB66D54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0A61F67E-B243-620A-FE51-6474124A6315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F5238A9-8F96-4090-6102-41EC182FF206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Orçamento de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Gestão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Institucional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– R$ 492.000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3E835D5B-EAC9-F26B-A9CD-D4A46BD6825D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8D01AC0F-4D22-2254-C970-4E3068601965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BAD136B-8449-5884-DA03-22D679E5A78A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978460E4-046E-2D28-F546-8C40CA249A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2811453"/>
              </p:ext>
            </p:extLst>
          </p:nvPr>
        </p:nvGraphicFramePr>
        <p:xfrm>
          <a:off x="1306830" y="2781300"/>
          <a:ext cx="10287000" cy="6130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22">
            <a:extLst>
              <a:ext uri="{FF2B5EF4-FFF2-40B4-BE49-F238E27FC236}">
                <a16:creationId xmlns:a16="http://schemas.microsoft.com/office/drawing/2014/main" id="{1A10ADC7-A2E0-7F4A-8F5C-D8A18652251A}"/>
              </a:ext>
            </a:extLst>
          </p:cNvPr>
          <p:cNvSpPr txBox="1"/>
          <p:nvPr/>
        </p:nvSpPr>
        <p:spPr>
          <a:xfrm>
            <a:off x="11277600" y="4610100"/>
            <a:ext cx="6431723" cy="43088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800" dirty="0">
                <a:latin typeface="+mj-lt"/>
              </a:rPr>
              <a:t>Novas ações em GI:</a:t>
            </a:r>
          </a:p>
          <a:p>
            <a:pPr algn="ctr"/>
            <a:endParaRPr lang="pt-BR" sz="2800" dirty="0">
              <a:latin typeface="+mj-lt"/>
            </a:endParaRPr>
          </a:p>
          <a:p>
            <a:pPr marL="457200" indent="-457200" algn="ctr">
              <a:buFontTx/>
              <a:buChar char="-"/>
            </a:pPr>
            <a:r>
              <a:rPr lang="pt-BR" sz="2800" dirty="0">
                <a:latin typeface="+mj-lt"/>
              </a:rPr>
              <a:t>Projeto </a:t>
            </a:r>
            <a:r>
              <a:rPr lang="pt-BR" sz="2800" b="1" dirty="0">
                <a:latin typeface="+mj-lt"/>
              </a:rPr>
              <a:t>“Ciclo de cuidados da Mulher”</a:t>
            </a:r>
            <a:r>
              <a:rPr lang="pt-BR" sz="2800" dirty="0">
                <a:latin typeface="+mj-lt"/>
              </a:rPr>
              <a:t> que visa a promoção do bem-estar e da dignidade menstrual dentro da universidade;</a:t>
            </a:r>
          </a:p>
          <a:p>
            <a:pPr algn="ctr"/>
            <a:endParaRPr lang="pt-BR" sz="2800" dirty="0">
              <a:latin typeface="+mj-lt"/>
            </a:endParaRPr>
          </a:p>
          <a:p>
            <a:pPr marL="457200" indent="-457200" algn="ctr">
              <a:buFontTx/>
              <a:buChar char="-"/>
            </a:pPr>
            <a:r>
              <a:rPr lang="pt-BR" sz="2800" b="1" dirty="0">
                <a:latin typeface="+mj-lt"/>
              </a:rPr>
              <a:t>“Implantação de Novos Cursos</a:t>
            </a:r>
            <a:r>
              <a:rPr lang="pt-BR" sz="2800" dirty="0">
                <a:latin typeface="+mj-lt"/>
              </a:rPr>
              <a:t>” para subsidiar a implantação destes em seu primeiro ano na instituição. </a:t>
            </a:r>
          </a:p>
        </p:txBody>
      </p:sp>
    </p:spTree>
    <p:extLst>
      <p:ext uri="{BB962C8B-B14F-4D97-AF65-F5344CB8AC3E}">
        <p14:creationId xmlns:p14="http://schemas.microsoft.com/office/powerpoint/2010/main" val="173488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53783C7C-95B5-E000-4F45-C19190970395}"/>
              </a:ext>
            </a:extLst>
          </p:cNvPr>
          <p:cNvSpPr/>
          <p:nvPr/>
        </p:nvSpPr>
        <p:spPr>
          <a:xfrm>
            <a:off x="514350" y="824288"/>
            <a:ext cx="11677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Gestão Orçamentária da UFOPA: Organização e Estratégias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4AF0863-7473-89FB-4B5F-1E1E979251CC}"/>
              </a:ext>
            </a:extLst>
          </p:cNvPr>
          <p:cNvSpPr txBox="1"/>
          <p:nvPr/>
        </p:nvSpPr>
        <p:spPr>
          <a:xfrm>
            <a:off x="1910447" y="2857500"/>
            <a:ext cx="13335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cs typeface="Times New Roman" panose="02020603050405020304" pitchFamily="18" charset="0"/>
              </a:rPr>
              <a:t>O Planejamento é embasado em:</a:t>
            </a:r>
          </a:p>
          <a:p>
            <a:pPr>
              <a:buFont typeface="Arial" panose="020B0604020202020204" pitchFamily="34" charset="0"/>
              <a:buChar char="•"/>
            </a:pPr>
            <a:endParaRPr lang="pt-BR" sz="3200" dirty="0"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>
                <a:cs typeface="Times New Roman" panose="02020603050405020304" pitchFamily="18" charset="0"/>
              </a:rPr>
              <a:t> Históricos de execução orçamentária.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>
                <a:cs typeface="Times New Roman" panose="02020603050405020304" pitchFamily="18" charset="0"/>
              </a:rPr>
              <a:t> Projeções informadas pelas Unidades.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>
                <a:cs typeface="Times New Roman" panose="02020603050405020304" pitchFamily="18" charset="0"/>
              </a:rPr>
              <a:t> Relatórios de avaliação interna.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>
                <a:cs typeface="Times New Roman" panose="02020603050405020304" pitchFamily="18" charset="0"/>
              </a:rPr>
              <a:t> Definição de cenários.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>
                <a:cs typeface="Times New Roman" panose="02020603050405020304" pitchFamily="18" charset="0"/>
              </a:rPr>
              <a:t> Indicadores de desempenho e matrizes específicas.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ECF3968-1896-6354-7B9F-1C6C3C8E578F}"/>
              </a:ext>
            </a:extLst>
          </p:cNvPr>
          <p:cNvSpPr txBox="1"/>
          <p:nvPr/>
        </p:nvSpPr>
        <p:spPr>
          <a:xfrm>
            <a:off x="2209800" y="7505700"/>
            <a:ext cx="14478000" cy="1077218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200" dirty="0">
                <a:cs typeface="Times New Roman" panose="02020603050405020304" pitchFamily="18" charset="0"/>
              </a:rPr>
              <a:t>A Proplan elabora o PGO, que é aprovado pelo Conselho Superior de Administração (</a:t>
            </a:r>
            <a:r>
              <a:rPr lang="pt-BR" sz="3200" dirty="0" err="1">
                <a:cs typeface="Times New Roman" panose="02020603050405020304" pitchFamily="18" charset="0"/>
              </a:rPr>
              <a:t>Consad</a:t>
            </a:r>
            <a:r>
              <a:rPr lang="pt-BR" sz="3200" dirty="0">
                <a:cs typeface="Times New Roman" panose="02020603050405020304" pitchFamily="18" charset="0"/>
              </a:rPr>
              <a:t>), após análise da Câmara de Assuntos Econômico-Financeiros (CAEF).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6A9750-CF57-F9B5-8E13-A40E2777B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E7DDE15-8FD0-4B58-804C-173539E55F6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FFB21CA-D6D0-3048-F701-5F75BDA7C64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814842A-E92B-DD7E-1DC8-7E38CE589629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49EEE059-9F34-A6FC-DC37-69DFB4F7A108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8DCD775-B383-0A05-91E4-7119FB8AABAD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Orçamento de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Capacitação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– R$ 400.000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3B550D8-1CAB-E005-8CE1-903625450CA3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7B25702-8F84-9932-E5D3-97F86B7CB07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B108BF2-C706-F18E-FC51-61CA9BE632C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7C77B90C-0332-70A2-0B74-08581372F9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1933800"/>
              </p:ext>
            </p:extLst>
          </p:nvPr>
        </p:nvGraphicFramePr>
        <p:xfrm>
          <a:off x="1594208" y="2476500"/>
          <a:ext cx="9296400" cy="655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22">
            <a:extLst>
              <a:ext uri="{FF2B5EF4-FFF2-40B4-BE49-F238E27FC236}">
                <a16:creationId xmlns:a16="http://schemas.microsoft.com/office/drawing/2014/main" id="{C50F2F10-A0FD-280E-F8EC-FECD9A6D0F04}"/>
              </a:ext>
            </a:extLst>
          </p:cNvPr>
          <p:cNvSpPr txBox="1"/>
          <p:nvPr/>
        </p:nvSpPr>
        <p:spPr>
          <a:xfrm>
            <a:off x="11060790" y="3825012"/>
            <a:ext cx="6954976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800" dirty="0">
                <a:latin typeface="+mj-lt"/>
                <a:cs typeface="Times New Roman" panose="02020603050405020304" pitchFamily="18" charset="0"/>
              </a:rPr>
              <a:t>O orçamento de capacitação teve uma redução de R$ 200 mil, 33% menor que o ano passado, devido aos limites orçamentários.</a:t>
            </a: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2859C70B-A6BA-EA55-9892-C97EB025F12D}"/>
              </a:ext>
            </a:extLst>
          </p:cNvPr>
          <p:cNvSpPr txBox="1"/>
          <p:nvPr/>
        </p:nvSpPr>
        <p:spPr>
          <a:xfrm>
            <a:off x="11331581" y="6615066"/>
            <a:ext cx="6653705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800" dirty="0">
                <a:latin typeface="+mj-lt"/>
                <a:cs typeface="Times New Roman" panose="02020603050405020304" pitchFamily="18" charset="0"/>
              </a:rPr>
              <a:t>O orçamento foi planejado para contemplar diversas ações de capacitação para sede e campi.</a:t>
            </a:r>
          </a:p>
        </p:txBody>
      </p:sp>
    </p:spTree>
    <p:extLst>
      <p:ext uri="{BB962C8B-B14F-4D97-AF65-F5344CB8AC3E}">
        <p14:creationId xmlns:p14="http://schemas.microsoft.com/office/powerpoint/2010/main" val="34321282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F39818-E626-6C35-426D-1658414EE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D72E179-EC9E-2AF1-309D-35D7356CCE38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0C3A277-2D20-885B-4442-2EE3C223192A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B7FF976-18E6-5D41-285D-18D911B1368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0EE628E8-DDE5-A8AB-24B0-0466BF1D3FAC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08FB37F-752B-3FC2-F570-05EF67D93A91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Orçamento de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Anuidades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– R$ 58.883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CD65BF21-C364-62E7-52A9-C6F18F5A8699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7D4E9EF5-01BE-92D5-CDFB-E0D5A4B23D7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B6234067-6505-9828-9E79-09BE95253F66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6C8EE045-7073-0D73-39BB-53A97B164C98}"/>
              </a:ext>
            </a:extLst>
          </p:cNvPr>
          <p:cNvSpPr txBox="1"/>
          <p:nvPr/>
        </p:nvSpPr>
        <p:spPr>
          <a:xfrm>
            <a:off x="4419600" y="8435261"/>
            <a:ext cx="13596166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800" dirty="0">
                <a:latin typeface="+mj-lt"/>
                <a:cs typeface="Times New Roman" panose="02020603050405020304" pitchFamily="18" charset="0"/>
              </a:rPr>
              <a:t>As Unidades que possuem orçamento aprovado para pagamento de anuidades que não forem executar o recurso totalmente, precisam informar à Diplan até </a:t>
            </a:r>
            <a:r>
              <a:rPr lang="pt-BR" sz="2800" b="1" dirty="0">
                <a:latin typeface="+mj-lt"/>
                <a:cs typeface="Times New Roman" panose="02020603050405020304" pitchFamily="18" charset="0"/>
              </a:rPr>
              <a:t>31/07 do exercício vigente</a:t>
            </a:r>
            <a:r>
              <a:rPr lang="pt-BR" sz="2800" dirty="0">
                <a:latin typeface="+mj-lt"/>
                <a:cs typeface="Times New Roman" panose="02020603050405020304" pitchFamily="18" charset="0"/>
              </a:rPr>
              <a:t>, para evitar perdas de recursos, a fim de ter tempo hábil para efetuar alterações orçamentárias via Mec.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D2D9463F-7D6B-3D68-9E9C-197BCBEA25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295960"/>
              </p:ext>
            </p:extLst>
          </p:nvPr>
        </p:nvGraphicFramePr>
        <p:xfrm>
          <a:off x="1457507" y="2203697"/>
          <a:ext cx="16573499" cy="6159984"/>
        </p:xfrm>
        <a:graphic>
          <a:graphicData uri="http://schemas.openxmlformats.org/drawingml/2006/table">
            <a:tbl>
              <a:tblPr/>
              <a:tblGrid>
                <a:gridCol w="10539458">
                  <a:extLst>
                    <a:ext uri="{9D8B030D-6E8A-4147-A177-3AD203B41FA5}">
                      <a16:colId xmlns:a16="http://schemas.microsoft.com/office/drawing/2014/main" val="3063543143"/>
                    </a:ext>
                  </a:extLst>
                </a:gridCol>
                <a:gridCol w="3030429">
                  <a:extLst>
                    <a:ext uri="{9D8B030D-6E8A-4147-A177-3AD203B41FA5}">
                      <a16:colId xmlns:a16="http://schemas.microsoft.com/office/drawing/2014/main" val="3012546860"/>
                    </a:ext>
                  </a:extLst>
                </a:gridCol>
                <a:gridCol w="3003612">
                  <a:extLst>
                    <a:ext uri="{9D8B030D-6E8A-4147-A177-3AD203B41FA5}">
                      <a16:colId xmlns:a16="http://schemas.microsoft.com/office/drawing/2014/main" val="277224607"/>
                    </a:ext>
                  </a:extLst>
                </a:gridCol>
              </a:tblGrid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Contribuição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Unidade Demandante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PGO 2025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559892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Associação Nacional dos Dirigentes das Instituições Federais de Ensino Superior - ANDIFES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Reitoria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22.400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786703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Grupo Coimbra de Dirigentes de Universidades Brasileiras - GCUB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Arni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15.369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55331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Associacao Brasileira de Editores Cientificos - ABEC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3.000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815260"/>
                  </a:ext>
                </a:extLst>
              </a:tr>
              <a:tr h="511082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Associação Brasileira de Editoras Universitárias  - ABEU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Editora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2.905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7875835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Associação Brasileira de Educação Internacional - FAUBAI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Arni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2.796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058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Associação Nacional de Entidades Promotoras de Empreendimentos Inovadores - ANPROTEC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AIT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2.715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139879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Associação Brasileira de Saúde Coletiva - ABRASCO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Isco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2.000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7023100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Associação Nacional de Pós Graduação e Pesquisa em Linguística - ANPOLL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1.800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1729449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Associação Fórum Nacional de Gestores de Inovação e Transferência de Tecnologia - FORTEC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AIT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1.530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7496085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Fórum Nacional de Pró-Reitores de Pesquisa e Pós-Graduação - FOPROP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Proppit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1.500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7688599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Associação Brasileira de Linguística - ABRALIN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1.368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1421231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Associação Nacional de Pós-Graduação e Pesquisa em Educação - ANPED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Iced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1.200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4988797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Comissão Brasileira de Bibliotecas Universitárias - CBBU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Biblioteca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      300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3606896"/>
                  </a:ext>
                </a:extLst>
              </a:tr>
              <a:tr h="4034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       58.883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DAB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680605"/>
                  </a:ext>
                </a:extLst>
              </a:tr>
            </a:tbl>
          </a:graphicData>
        </a:graphic>
      </p:graphicFrame>
      <p:sp>
        <p:nvSpPr>
          <p:cNvPr id="14" name="CaixaDeTexto 13">
            <a:extLst>
              <a:ext uri="{FF2B5EF4-FFF2-40B4-BE49-F238E27FC236}">
                <a16:creationId xmlns:a16="http://schemas.microsoft.com/office/drawing/2014/main" id="{96A90F70-4EA2-4D5D-7B40-AE3273EB5FE5}"/>
              </a:ext>
            </a:extLst>
          </p:cNvPr>
          <p:cNvSpPr txBox="1"/>
          <p:nvPr/>
        </p:nvSpPr>
        <p:spPr>
          <a:xfrm>
            <a:off x="1013460" y="9004647"/>
            <a:ext cx="373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accent2"/>
                </a:solidFill>
              </a:rPr>
              <a:t>IMPORTANTE!</a:t>
            </a:r>
          </a:p>
        </p:txBody>
      </p:sp>
    </p:spTree>
    <p:extLst>
      <p:ext uri="{BB962C8B-B14F-4D97-AF65-F5344CB8AC3E}">
        <p14:creationId xmlns:p14="http://schemas.microsoft.com/office/powerpoint/2010/main" val="157041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7C0FD4-3DD6-9EE2-8FB5-EF92EC0A4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B211C59-5C42-8D3B-02A5-BA77435E60B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50DB50D-F476-0F71-6910-354DE7157947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A4D71DF-959E-578F-2943-C721CBE46F6F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309C90DD-B1BD-72DE-D1A2-59A79E4AE097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B60A6C2-9A35-5676-BA8B-5A9356BF7ACF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Orçamento de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investimentos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– R$ 350.000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4E968E63-D726-BA0C-993A-209E5C707181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7BB7D4B-0BC6-55A6-4A32-A9554252EF75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0E1E19B-5EBB-269B-C6F7-C16EA757AB86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DABD1C84-D0EA-EB56-9A3F-E8D8D0C176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581561"/>
              </p:ext>
            </p:extLst>
          </p:nvPr>
        </p:nvGraphicFramePr>
        <p:xfrm>
          <a:off x="2590800" y="2246220"/>
          <a:ext cx="125730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22">
            <a:extLst>
              <a:ext uri="{FF2B5EF4-FFF2-40B4-BE49-F238E27FC236}">
                <a16:creationId xmlns:a16="http://schemas.microsoft.com/office/drawing/2014/main" id="{3E47C640-DBF5-6C8F-F243-CF9D3DFE3C14}"/>
              </a:ext>
            </a:extLst>
          </p:cNvPr>
          <p:cNvSpPr txBox="1"/>
          <p:nvPr/>
        </p:nvSpPr>
        <p:spPr>
          <a:xfrm>
            <a:off x="1611012" y="8885059"/>
            <a:ext cx="157734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800" dirty="0">
                <a:latin typeface="+mj-lt"/>
                <a:cs typeface="Times New Roman" panose="02020603050405020304" pitchFamily="18" charset="0"/>
              </a:rPr>
              <a:t>O orçamento de investimentos será executado via Termo de Execução Descentralizada considerando o PAC aprovado e não será disponibilizado na LOA.</a:t>
            </a:r>
          </a:p>
        </p:txBody>
      </p:sp>
    </p:spTree>
    <p:extLst>
      <p:ext uri="{BB962C8B-B14F-4D97-AF65-F5344CB8AC3E}">
        <p14:creationId xmlns:p14="http://schemas.microsoft.com/office/powerpoint/2010/main" val="37224379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6292D4-4BB1-9F95-4E9B-73CFFD344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74FB61A-84C2-8E75-3B99-8D58D251CBA8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05C8DF5-D949-0ABC-EF8D-BE83A912D30D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B922D76-6D09-5BD1-B561-CBA7842CDA4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51B7C9FF-96ED-701E-4745-58FFFCA54C05}"/>
              </a:ext>
            </a:extLst>
          </p:cNvPr>
          <p:cNvGrpSpPr/>
          <p:nvPr/>
        </p:nvGrpSpPr>
        <p:grpSpPr>
          <a:xfrm>
            <a:off x="-612792" y="534967"/>
            <a:ext cx="12423792" cy="1399072"/>
            <a:chOff x="0" y="-76200"/>
            <a:chExt cx="2866550" cy="3684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E6A56ABA-D77A-B569-76E5-4EE324777DAD}"/>
                </a:ext>
              </a:extLst>
            </p:cNvPr>
            <p:cNvSpPr/>
            <p:nvPr/>
          </p:nvSpPr>
          <p:spPr>
            <a:xfrm>
              <a:off x="296860" y="5831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Obras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</a:t>
              </a:r>
              <a:r>
                <a:rPr lang="en-US" sz="3600" b="1" dirty="0" err="1">
                  <a:latin typeface="Trade Gothic Next Rounded" panose="020F0503040303020004" pitchFamily="34" charset="0"/>
                  <a:sym typeface="TT Norms Bold"/>
                </a:rPr>
                <a:t>aprovadas</a:t>
              </a:r>
              <a:r>
                <a:rPr lang="en-US" sz="3600" b="1" dirty="0">
                  <a:latin typeface="Trade Gothic Next Rounded" panose="020F0503040303020004" pitchFamily="34" charset="0"/>
                  <a:sym typeface="TT Norms Bold"/>
                </a:rPr>
                <a:t> para a Ufopa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8AB99E7-F0FD-B868-AE0C-6302FCC4ED5A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 dirty="0">
                <a:latin typeface="+mj-lt"/>
              </a:endParaRPr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419882C1-E1D3-B022-DB24-023919E7B4C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1DF4EB2-913D-F4F2-8F69-A3FB51CE33ED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77E27D48-D75D-00A4-6684-342E8B61C6B8}"/>
              </a:ext>
            </a:extLst>
          </p:cNvPr>
          <p:cNvSpPr txBox="1"/>
          <p:nvPr/>
        </p:nvSpPr>
        <p:spPr>
          <a:xfrm>
            <a:off x="159610" y="6896100"/>
            <a:ext cx="5309954" cy="1057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15" dirty="0" err="1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Projeção</a:t>
            </a:r>
            <a:r>
              <a:rPr lang="en-US" sz="3000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 em 2025 </a:t>
            </a:r>
          </a:p>
          <a:p>
            <a:pPr algn="ctr">
              <a:lnSpc>
                <a:spcPts val="4200"/>
              </a:lnSpc>
            </a:pPr>
            <a:r>
              <a:rPr lang="en-US" sz="3000" b="1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R$ 14 </a:t>
            </a:r>
            <a:r>
              <a:rPr lang="en-US" sz="3000" b="1" spc="15" dirty="0" err="1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milhões</a:t>
            </a:r>
            <a:r>
              <a:rPr lang="en-US" sz="3000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.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4D73F4A8-8886-CD02-AE8B-63F9C2E9F425}"/>
              </a:ext>
            </a:extLst>
          </p:cNvPr>
          <p:cNvSpPr txBox="1"/>
          <p:nvPr/>
        </p:nvSpPr>
        <p:spPr>
          <a:xfrm>
            <a:off x="5112368" y="3243346"/>
            <a:ext cx="3632724" cy="1125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99"/>
              </a:lnSpc>
            </a:pPr>
            <a:r>
              <a:rPr lang="en-US" sz="2999" b="1" spc="29" dirty="0" err="1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Prédio</a:t>
            </a:r>
            <a:r>
              <a:rPr lang="en-US" sz="2999" b="1" spc="29" dirty="0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 no campus de </a:t>
            </a:r>
            <a:r>
              <a:rPr lang="en-US" sz="2999" b="1" spc="29" dirty="0" err="1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Oriximiná</a:t>
            </a:r>
            <a:endParaRPr lang="en-US" sz="2999" b="1" spc="29" dirty="0">
              <a:latin typeface="Trade Gothic Next Rounded" panose="020F0503040303020004" pitchFamily="34" charset="0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B5CC91AF-62A0-942C-4106-C9DA2AB23799}"/>
              </a:ext>
            </a:extLst>
          </p:cNvPr>
          <p:cNvSpPr txBox="1"/>
          <p:nvPr/>
        </p:nvSpPr>
        <p:spPr>
          <a:xfrm>
            <a:off x="911812" y="3240894"/>
            <a:ext cx="3632724" cy="1125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99"/>
              </a:lnSpc>
            </a:pPr>
            <a:r>
              <a:rPr lang="en-US" sz="2999" b="1" spc="29" dirty="0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Bloco Modular </a:t>
            </a:r>
            <a:r>
              <a:rPr lang="en-US" sz="2999" b="1" spc="29" dirty="0" err="1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Tapajós</a:t>
            </a:r>
            <a:r>
              <a:rPr lang="en-US" sz="2999" b="1" spc="29" dirty="0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 III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47DE5487-968A-20B7-AB4A-333DB5B61C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8475" y="4476952"/>
            <a:ext cx="2809783" cy="2343477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A79AD7E5-CFF1-5E0C-E459-9070DC002D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5335" y="4466681"/>
            <a:ext cx="2809785" cy="2295845"/>
          </a:xfrm>
          <a:prstGeom prst="rect">
            <a:avLst/>
          </a:prstGeom>
        </p:spPr>
      </p:pic>
      <p:sp>
        <p:nvSpPr>
          <p:cNvPr id="17" name="TextBox 11">
            <a:extLst>
              <a:ext uri="{FF2B5EF4-FFF2-40B4-BE49-F238E27FC236}">
                <a16:creationId xmlns:a16="http://schemas.microsoft.com/office/drawing/2014/main" id="{104B7A67-738D-6CF0-0534-943AE2E0C6FE}"/>
              </a:ext>
            </a:extLst>
          </p:cNvPr>
          <p:cNvSpPr txBox="1"/>
          <p:nvPr/>
        </p:nvSpPr>
        <p:spPr>
          <a:xfrm>
            <a:off x="4273753" y="6863005"/>
            <a:ext cx="5309954" cy="1057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15" dirty="0" err="1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Projeção</a:t>
            </a:r>
            <a:r>
              <a:rPr lang="en-US" sz="3000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 em 2025</a:t>
            </a:r>
          </a:p>
          <a:p>
            <a:pPr algn="ctr">
              <a:lnSpc>
                <a:spcPts val="4200"/>
              </a:lnSpc>
            </a:pPr>
            <a:r>
              <a:rPr lang="en-US" sz="3000" b="1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R$ 6 </a:t>
            </a:r>
            <a:r>
              <a:rPr lang="en-US" sz="3000" b="1" spc="15" dirty="0" err="1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milhões</a:t>
            </a:r>
            <a:r>
              <a:rPr lang="en-US" sz="3000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.</a:t>
            </a: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12602A73-CB47-17CA-55B9-5FC11784CADB}"/>
              </a:ext>
            </a:extLst>
          </p:cNvPr>
          <p:cNvSpPr txBox="1"/>
          <p:nvPr/>
        </p:nvSpPr>
        <p:spPr>
          <a:xfrm>
            <a:off x="9601280" y="3297604"/>
            <a:ext cx="3632724" cy="1125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99"/>
              </a:lnSpc>
            </a:pPr>
            <a:r>
              <a:rPr lang="en-US" sz="2999" b="1" spc="29" dirty="0" err="1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Prédio</a:t>
            </a:r>
            <a:r>
              <a:rPr lang="en-US" sz="2999" b="1" spc="29" dirty="0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 no campus de </a:t>
            </a:r>
            <a:r>
              <a:rPr lang="en-US" sz="2999" b="1" spc="29" dirty="0" err="1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Óbidos</a:t>
            </a:r>
            <a:endParaRPr lang="en-US" sz="2999" b="1" spc="29" dirty="0">
              <a:latin typeface="Trade Gothic Next Rounded" panose="020F0503040303020004" pitchFamily="34" charset="0"/>
              <a:ea typeface="TT Norms Bold"/>
              <a:cs typeface="TT Norms Bold"/>
              <a:sym typeface="TT Norms Bold"/>
            </a:endParaRP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557071B1-E566-5E72-2450-9A66B3CC14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92196" y="4438138"/>
            <a:ext cx="3050892" cy="2280987"/>
          </a:xfrm>
          <a:prstGeom prst="rect">
            <a:avLst/>
          </a:prstGeom>
        </p:spPr>
      </p:pic>
      <p:sp>
        <p:nvSpPr>
          <p:cNvPr id="20" name="TextBox 11">
            <a:extLst>
              <a:ext uri="{FF2B5EF4-FFF2-40B4-BE49-F238E27FC236}">
                <a16:creationId xmlns:a16="http://schemas.microsoft.com/office/drawing/2014/main" id="{E28CA166-E612-7690-82B8-D8A52BD292E4}"/>
              </a:ext>
            </a:extLst>
          </p:cNvPr>
          <p:cNvSpPr txBox="1"/>
          <p:nvPr/>
        </p:nvSpPr>
        <p:spPr>
          <a:xfrm>
            <a:off x="9372600" y="6896100"/>
            <a:ext cx="5309954" cy="1057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15" dirty="0" err="1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Projeção</a:t>
            </a:r>
            <a:r>
              <a:rPr lang="en-US" sz="3000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 em 2025 </a:t>
            </a:r>
          </a:p>
          <a:p>
            <a:pPr algn="ctr">
              <a:lnSpc>
                <a:spcPts val="4200"/>
              </a:lnSpc>
            </a:pPr>
            <a:r>
              <a:rPr lang="en-US" sz="3000" b="1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R$ 6 </a:t>
            </a:r>
            <a:r>
              <a:rPr lang="en-US" sz="3000" b="1" spc="15" dirty="0" err="1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milhões</a:t>
            </a:r>
            <a:r>
              <a:rPr lang="en-US" sz="3000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.</a:t>
            </a:r>
          </a:p>
        </p:txBody>
      </p:sp>
      <p:sp>
        <p:nvSpPr>
          <p:cNvPr id="21" name="TextBox 14">
            <a:extLst>
              <a:ext uri="{FF2B5EF4-FFF2-40B4-BE49-F238E27FC236}">
                <a16:creationId xmlns:a16="http://schemas.microsoft.com/office/drawing/2014/main" id="{738C85E5-7D30-1C8B-32B8-647E2B78EB78}"/>
              </a:ext>
            </a:extLst>
          </p:cNvPr>
          <p:cNvSpPr txBox="1"/>
          <p:nvPr/>
        </p:nvSpPr>
        <p:spPr>
          <a:xfrm>
            <a:off x="13922986" y="3297604"/>
            <a:ext cx="3632724" cy="1125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99"/>
              </a:lnSpc>
            </a:pPr>
            <a:r>
              <a:rPr lang="en-US" sz="2999" b="1" spc="29" dirty="0" err="1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Prédio</a:t>
            </a:r>
            <a:r>
              <a:rPr lang="en-US" sz="2999" b="1" spc="29" dirty="0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 no campus de </a:t>
            </a:r>
            <a:r>
              <a:rPr lang="en-US" sz="2999" b="1" spc="29" dirty="0" err="1">
                <a:latin typeface="Trade Gothic Next Rounded" panose="020F0503040303020004" pitchFamily="34" charset="0"/>
                <a:ea typeface="TT Norms Bold"/>
                <a:cs typeface="TT Norms Bold"/>
                <a:sym typeface="TT Norms Bold"/>
              </a:rPr>
              <a:t>Rurópolis</a:t>
            </a:r>
            <a:endParaRPr lang="en-US" sz="2999" b="1" spc="29" dirty="0">
              <a:latin typeface="Trade Gothic Next Rounded" panose="020F0503040303020004" pitchFamily="34" charset="0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24B58EE3-80AF-A715-D322-B0FC9A0C23CE}"/>
              </a:ext>
            </a:extLst>
          </p:cNvPr>
          <p:cNvSpPr txBox="1"/>
          <p:nvPr/>
        </p:nvSpPr>
        <p:spPr>
          <a:xfrm>
            <a:off x="13694306" y="6896100"/>
            <a:ext cx="5309954" cy="1057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15" dirty="0" err="1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Projeção</a:t>
            </a:r>
            <a:r>
              <a:rPr lang="en-US" sz="3000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 em 2025 </a:t>
            </a:r>
          </a:p>
          <a:p>
            <a:pPr algn="ctr">
              <a:lnSpc>
                <a:spcPts val="4200"/>
              </a:lnSpc>
            </a:pPr>
            <a:r>
              <a:rPr lang="en-US" sz="3000" b="1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R$ 12 </a:t>
            </a:r>
            <a:r>
              <a:rPr lang="en-US" sz="3000" b="1" spc="15" dirty="0" err="1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milhões</a:t>
            </a:r>
            <a:r>
              <a:rPr lang="en-US" sz="3000" spc="15" dirty="0">
                <a:latin typeface="Trade Gothic Next Rounded" panose="020F0503040303020004" pitchFamily="34" charset="0"/>
                <a:ea typeface="TT Norms"/>
                <a:cs typeface="TT Norms"/>
                <a:sym typeface="TT Norms"/>
              </a:rPr>
              <a:t>.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7C58CEA4-059B-CA05-ECDE-BEEDC00C72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90163" y="4438138"/>
            <a:ext cx="3165547" cy="228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7397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02ECED-B4FD-705C-D1C2-0D3B02F54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DBFFDC4-69A6-F6C6-EE7F-CC983EB9D79E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E7A8A9C-1F65-9169-3732-C8CE50812A19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14039F1-CE53-505E-2B78-455CF88A915C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ED1B3DAE-5CF1-A885-5CBC-C6CD87655AD5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7D5C418-0F89-8CAA-BEC3-58435E1E0FC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2549D7A6-40C7-C1FD-F023-EF874D06B4C2}"/>
              </a:ext>
            </a:extLst>
          </p:cNvPr>
          <p:cNvSpPr/>
          <p:nvPr/>
        </p:nvSpPr>
        <p:spPr>
          <a:xfrm>
            <a:off x="514350" y="824288"/>
            <a:ext cx="11906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Trade Gothic Next Rounded" panose="020F0503040303020004" pitchFamily="34" charset="0"/>
              </a:rPr>
              <a:t>Módulo 4: Gestão e Acompanhamento Orçamentário </a:t>
            </a:r>
          </a:p>
        </p:txBody>
      </p:sp>
      <p:pic>
        <p:nvPicPr>
          <p:cNvPr id="5122" name="Picture 2" descr="Acompanhamento Orçamentário: Planejado x Realizado x Histórico">
            <a:extLst>
              <a:ext uri="{FF2B5EF4-FFF2-40B4-BE49-F238E27FC236}">
                <a16:creationId xmlns:a16="http://schemas.microsoft.com/office/drawing/2014/main" id="{A22DEC58-1273-1409-5BC1-463CCFC25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553275"/>
            <a:ext cx="4495800" cy="345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Gestão Orçamentária - conceito, dicas e vantagens no uso">
            <a:extLst>
              <a:ext uri="{FF2B5EF4-FFF2-40B4-BE49-F238E27FC236}">
                <a16:creationId xmlns:a16="http://schemas.microsoft.com/office/drawing/2014/main" id="{ECB77B07-27DE-B42C-FBC9-848EEFD6B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00" y="6286500"/>
            <a:ext cx="4495800" cy="345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580EAF1D-F5D9-0B62-F753-0ACACD39B866}"/>
              </a:ext>
            </a:extLst>
          </p:cNvPr>
          <p:cNvSpPr txBox="1"/>
          <p:nvPr/>
        </p:nvSpPr>
        <p:spPr>
          <a:xfrm>
            <a:off x="1619250" y="5228104"/>
            <a:ext cx="5105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4800" b="1" dirty="0">
                <a:solidFill>
                  <a:schemeClr val="accent3">
                    <a:lumMod val="50000"/>
                  </a:schemeClr>
                </a:solidFill>
              </a:rPr>
              <a:t>Qual a importância?</a:t>
            </a:r>
          </a:p>
        </p:txBody>
      </p:sp>
    </p:spTree>
    <p:extLst>
      <p:ext uri="{BB962C8B-B14F-4D97-AF65-F5344CB8AC3E}">
        <p14:creationId xmlns:p14="http://schemas.microsoft.com/office/powerpoint/2010/main" val="38526537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F660E0-47FD-DC7D-D407-12153F45A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2EC7B07-3357-5812-CD04-685672D908DF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9436303-AE01-11D9-51F0-0835B0BD79E3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96C8B3D-5262-6AAE-362F-BBD85740AE2C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C3F91D9-A259-3603-DF40-9BB87F41ABF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042B6D2-E566-D141-B8CB-0737B2B007B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4017A98-95E3-F02E-B030-B1AF568E6EB3}"/>
              </a:ext>
            </a:extLst>
          </p:cNvPr>
          <p:cNvSpPr/>
          <p:nvPr/>
        </p:nvSpPr>
        <p:spPr>
          <a:xfrm>
            <a:off x="514350" y="824288"/>
            <a:ext cx="11906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Trade Gothic Next Rounded" panose="020F0503040303020004" pitchFamily="34" charset="0"/>
              </a:rPr>
              <a:t>Módulo 4: Gestão e Acompanhamento Orçamentário 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BEA53F86-E10E-65FC-3880-ED197C4E2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2781300"/>
            <a:ext cx="15592292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b="1" dirty="0"/>
              <a:t>Transparência: </a:t>
            </a:r>
            <a:r>
              <a:rPr lang="pt-BR" altLang="pt-BR" sz="3200" dirty="0"/>
              <a:t>Garantir o uso correto dos recursos públicos e apresentar para a comunidade.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pt-BR" altLang="pt-BR" sz="3200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b="1" dirty="0"/>
              <a:t>Eficiência</a:t>
            </a:r>
            <a:r>
              <a:rPr lang="pt-BR" altLang="pt-BR" sz="3200" dirty="0"/>
              <a:t>: Evita desperdícios, garantindo que os recursos sejam alocados de forma estratégica para atender às prioridades institucionais.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pt-BR" altLang="pt-BR" sz="3200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b="1" dirty="0"/>
              <a:t>Planejamento</a:t>
            </a:r>
            <a:r>
              <a:rPr lang="pt-BR" altLang="pt-BR" sz="3200" dirty="0"/>
              <a:t>: Permite prever necessidades futuras e ajustar ações de acordo com o cenário (replanejamentos).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pt-BR" altLang="pt-BR" sz="3200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b="1" dirty="0"/>
              <a:t>Cumprimento Legal</a:t>
            </a:r>
            <a:r>
              <a:rPr lang="pt-BR" altLang="pt-BR" sz="3200" dirty="0"/>
              <a:t>: Assegura o cumprimento das normas e evita irregularidades.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pt-BR" altLang="pt-BR" sz="3200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b="1" dirty="0"/>
              <a:t>Tomada de Decisões</a:t>
            </a:r>
            <a:r>
              <a:rPr lang="pt-BR" altLang="pt-BR" sz="3200" dirty="0"/>
              <a:t>: Fornecer dados precisos e para embasar decisões gerenciais.</a:t>
            </a:r>
          </a:p>
        </p:txBody>
      </p:sp>
    </p:spTree>
    <p:extLst>
      <p:ext uri="{BB962C8B-B14F-4D97-AF65-F5344CB8AC3E}">
        <p14:creationId xmlns:p14="http://schemas.microsoft.com/office/powerpoint/2010/main" val="23938519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245110-5E48-FEA5-BC47-086863D80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8A6B035-2F42-629B-8384-D66BC948CD7D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57E76B8-9D2F-440B-FF13-7B88BB146CB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9349F1B-5A6F-6AE1-CD35-967E085AD121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D4F4E22B-5556-3014-EE98-A36C4FDC4BF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5B5C1A0-CEEC-E26B-4F34-8F2A9570BE4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9E29DD26-7C20-AAD7-5492-845F72B375A6}"/>
              </a:ext>
            </a:extLst>
          </p:cNvPr>
          <p:cNvSpPr/>
          <p:nvPr/>
        </p:nvSpPr>
        <p:spPr>
          <a:xfrm>
            <a:off x="514350" y="824288"/>
            <a:ext cx="11906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Trade Gothic Next Rounded" panose="020F0503040303020004" pitchFamily="34" charset="0"/>
              </a:rPr>
              <a:t>Módulo 4: Gestão e Acompanhamento Orçamentário 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65E5FC6-8809-5102-B9ED-F74289AA058D}"/>
              </a:ext>
            </a:extLst>
          </p:cNvPr>
          <p:cNvSpPr txBox="1"/>
          <p:nvPr/>
        </p:nvSpPr>
        <p:spPr>
          <a:xfrm>
            <a:off x="3276600" y="2327620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4000" b="1" dirty="0">
                <a:solidFill>
                  <a:schemeClr val="accent3">
                    <a:lumMod val="50000"/>
                  </a:schemeClr>
                </a:solidFill>
              </a:rPr>
              <a:t>Exemplos de ferramentas de gestão e controle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D9535E41-CB44-4142-70EC-D8C913C43B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0793611"/>
              </p:ext>
            </p:extLst>
          </p:nvPr>
        </p:nvGraphicFramePr>
        <p:xfrm>
          <a:off x="3276600" y="3590950"/>
          <a:ext cx="12192000" cy="6505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619291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761467-4153-0126-5B6A-127B074B8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92CA3F5-A36D-34E9-9A26-102B981E0BCE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7579994-68D1-4335-96FA-6C03DBC7018C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FD23E9B-9A40-8952-0924-8A79EB99A5FA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A5AF6CB-343F-7475-25DD-AE5FD8B3FC0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B0E39DD-B126-D04C-8DE5-0CBE0F7732E7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F5963F6D-4613-A805-160A-92A74287C409}"/>
              </a:ext>
            </a:extLst>
          </p:cNvPr>
          <p:cNvSpPr/>
          <p:nvPr/>
        </p:nvSpPr>
        <p:spPr>
          <a:xfrm>
            <a:off x="514350" y="824288"/>
            <a:ext cx="11906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</a:rPr>
              <a:t>Eficiência Orçamentária – Histórico Unidades </a:t>
            </a:r>
          </a:p>
        </p:txBody>
      </p:sp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B999A608-D15A-52D9-1AF6-5CC7E005B4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9250247"/>
              </p:ext>
            </p:extLst>
          </p:nvPr>
        </p:nvGraphicFramePr>
        <p:xfrm>
          <a:off x="2438400" y="2476500"/>
          <a:ext cx="12725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Rectangle 1">
            <a:extLst>
              <a:ext uri="{FF2B5EF4-FFF2-40B4-BE49-F238E27FC236}">
                <a16:creationId xmlns:a16="http://schemas.microsoft.com/office/drawing/2014/main" id="{742CE27D-B76B-838F-D589-CB79F6911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8554993"/>
            <a:ext cx="155922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dirty="0"/>
              <a:t>Temos melhorado consistentemente no aspecto quantitativo, agora precisamos avançar para o aspecto </a:t>
            </a:r>
            <a:r>
              <a:rPr lang="pt-BR" altLang="pt-BR" sz="3200" b="1" dirty="0"/>
              <a:t>qualitativo</a:t>
            </a:r>
            <a:r>
              <a:rPr lang="pt-BR" altLang="pt-BR" sz="3200" dirty="0"/>
              <a:t> e nos desenvolver ainda mais. </a:t>
            </a:r>
          </a:p>
        </p:txBody>
      </p:sp>
    </p:spTree>
    <p:extLst>
      <p:ext uri="{BB962C8B-B14F-4D97-AF65-F5344CB8AC3E}">
        <p14:creationId xmlns:p14="http://schemas.microsoft.com/office/powerpoint/2010/main" val="87721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2AD5D3-0BE8-0752-6DDF-5DD012D3B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68BE9CB-261F-D4A8-FC4A-01FB20CB1915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0568DB2-597F-EC8B-5603-750D60F6D15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9CEB8F1-E70F-6C76-EDB2-E82B53BB35AC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84C145A-6616-70B1-D4F3-5D2D95C5D50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3EC93FE-DA8C-9655-A0EF-3C38B4D5400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C455686-E197-A5BC-4806-262C4BFBD3C4}"/>
              </a:ext>
            </a:extLst>
          </p:cNvPr>
          <p:cNvSpPr/>
          <p:nvPr/>
        </p:nvSpPr>
        <p:spPr>
          <a:xfrm>
            <a:off x="514350" y="824288"/>
            <a:ext cx="11906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</a:rPr>
              <a:t>Eficiência Orçamentária – % Liquidação Geral 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5763605A-D04C-A69F-4917-D5AA38856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8308772"/>
            <a:ext cx="1559229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dirty="0"/>
              <a:t> Essa eficiência já reflete a nível nacional. Nos tornamos referência em execução orçamentária entre as Ifes. Fruto de um trabalho com consistência que vem sendo desenvolvido na instituição.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82839318-445E-0707-8789-D78ECBBE3C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338115"/>
              </p:ext>
            </p:extLst>
          </p:nvPr>
        </p:nvGraphicFramePr>
        <p:xfrm>
          <a:off x="2011680" y="2628900"/>
          <a:ext cx="1315212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6767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5FCB90-AB30-23BD-37E5-5F1685A20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8A12019-A3E9-BBB7-D01C-884A24FAB79C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2C0D9D5-E8DB-5359-426F-7855BF3EDBBB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6720EF9-5532-4EA3-2208-060A52AFA9DF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7418875B-9D9F-017E-A0A4-91E4D170D44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6E87BBA-6578-B6B9-4091-7ADC25E9065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96D92AAE-B163-C469-CC47-60E86A4059A8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Acompanhamento de Restos a Pagar</a:t>
            </a:r>
            <a:endParaRPr lang="pt-BR" altLang="pt-BR" sz="3600" b="1" dirty="0"/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655AFF1A-3B7F-D0FA-14F0-BE5AFBC19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634717"/>
              </p:ext>
            </p:extLst>
          </p:nvPr>
        </p:nvGraphicFramePr>
        <p:xfrm>
          <a:off x="1427162" y="3114541"/>
          <a:ext cx="15433675" cy="3279520"/>
        </p:xfrm>
        <a:graphic>
          <a:graphicData uri="http://schemas.openxmlformats.org/drawingml/2006/table">
            <a:tbl>
              <a:tblPr/>
              <a:tblGrid>
                <a:gridCol w="3086735">
                  <a:extLst>
                    <a:ext uri="{9D8B030D-6E8A-4147-A177-3AD203B41FA5}">
                      <a16:colId xmlns:a16="http://schemas.microsoft.com/office/drawing/2014/main" val="2534747559"/>
                    </a:ext>
                  </a:extLst>
                </a:gridCol>
                <a:gridCol w="3433559">
                  <a:extLst>
                    <a:ext uri="{9D8B030D-6E8A-4147-A177-3AD203B41FA5}">
                      <a16:colId xmlns:a16="http://schemas.microsoft.com/office/drawing/2014/main" val="1626020446"/>
                    </a:ext>
                  </a:extLst>
                </a:gridCol>
                <a:gridCol w="4508714">
                  <a:extLst>
                    <a:ext uri="{9D8B030D-6E8A-4147-A177-3AD203B41FA5}">
                      <a16:colId xmlns:a16="http://schemas.microsoft.com/office/drawing/2014/main" val="1834361828"/>
                    </a:ext>
                  </a:extLst>
                </a:gridCol>
                <a:gridCol w="4404667">
                  <a:extLst>
                    <a:ext uri="{9D8B030D-6E8A-4147-A177-3AD203B41FA5}">
                      <a16:colId xmlns:a16="http://schemas.microsoft.com/office/drawing/2014/main" val="2709599169"/>
                    </a:ext>
                  </a:extLst>
                </a:gridCol>
              </a:tblGrid>
              <a:tr h="931120"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Ano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6B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RAP'S Inscritos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6B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RAP's Liquidados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6B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% Liquidado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6B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223961"/>
                  </a:ext>
                </a:extLst>
              </a:tr>
              <a:tr h="469680"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9.852.607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8.308.275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4649206"/>
                  </a:ext>
                </a:extLst>
              </a:tr>
              <a:tr h="469680"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12.471.857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11.470.749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6206247"/>
                  </a:ext>
                </a:extLst>
              </a:tr>
              <a:tr h="469680"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10.741.765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9.769.658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80095"/>
                  </a:ext>
                </a:extLst>
              </a:tr>
              <a:tr h="469680"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9.365.780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8.941.423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8018031"/>
                  </a:ext>
                </a:extLst>
              </a:tr>
              <a:tr h="469680"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8.487.795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7.724.496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4653960"/>
                  </a:ext>
                </a:extLst>
              </a:tr>
            </a:tbl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E276B565-8462-AED9-43AB-EEAEE4B78F19}"/>
              </a:ext>
            </a:extLst>
          </p:cNvPr>
          <p:cNvSpPr txBox="1"/>
          <p:nvPr/>
        </p:nvSpPr>
        <p:spPr>
          <a:xfrm>
            <a:off x="1592086" y="7180982"/>
            <a:ext cx="1543367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dirty="0"/>
              <a:t>Tão importante quanto a execução do orçamento do exercício, é a execução dos orçamentos inscritos em </a:t>
            </a:r>
            <a:r>
              <a:rPr lang="pt-BR" sz="4000" b="1" dirty="0"/>
              <a:t>“Restos a Pagar”</a:t>
            </a:r>
            <a:r>
              <a:rPr lang="pt-BR" sz="4000" dirty="0"/>
              <a:t>.</a:t>
            </a:r>
            <a:endParaRPr lang="pt-BR" altLang="pt-BR" sz="4000" dirty="0"/>
          </a:p>
        </p:txBody>
      </p:sp>
    </p:spTree>
    <p:extLst>
      <p:ext uri="{BB962C8B-B14F-4D97-AF65-F5344CB8AC3E}">
        <p14:creationId xmlns:p14="http://schemas.microsoft.com/office/powerpoint/2010/main" val="314699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971904-63FA-7F93-B7A8-E2F0F0BAB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26BC730-849C-7204-EBC1-303C53ABA08E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EE56B35-F6EE-2109-1C10-60C67806BF0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87EF99A-D1C1-3BA3-F223-392940529DC0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F60305F8-8E9C-7D8E-9DCA-DD2C33E85F8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CACE6EA-1357-096C-01D9-AF1F138C841D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009F4FD5-5D21-761B-DB1A-63D873840E23}"/>
              </a:ext>
            </a:extLst>
          </p:cNvPr>
          <p:cNvSpPr/>
          <p:nvPr/>
        </p:nvSpPr>
        <p:spPr>
          <a:xfrm>
            <a:off x="514350" y="824288"/>
            <a:ext cx="11677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Gestão Orçamentária da UFOPA: Organização e Estratégias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56CB7DE-38D6-F8E0-170B-B9C9ACED0063}"/>
              </a:ext>
            </a:extLst>
          </p:cNvPr>
          <p:cNvSpPr txBox="1"/>
          <p:nvPr/>
        </p:nvSpPr>
        <p:spPr>
          <a:xfrm>
            <a:off x="1910446" y="2857500"/>
            <a:ext cx="15310753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Sustentabilidade Econômico-Financeira</a:t>
            </a:r>
            <a:r>
              <a:rPr lang="pt-BR" sz="3200" dirty="0">
                <a:cs typeface="Times New Roman" panose="02020603050405020304" pitchFamily="18" charset="0"/>
              </a:rPr>
              <a:t>: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pt-BR" sz="3200" dirty="0">
              <a:cs typeface="Times New Roman" panose="02020603050405020304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dirty="0"/>
              <a:t>Recursos majoritariamente provenientes da União.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dirty="0"/>
              <a:t>A sustentabilidade depende da otimização dos recursos aprovados na LOA, frente aos desafios institucionais.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3200" dirty="0"/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3200" dirty="0"/>
              <a:t>Foco em: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3200" dirty="0"/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b="1" dirty="0"/>
              <a:t>Eficiência da Gestão Orçamentária</a:t>
            </a:r>
            <a:r>
              <a:rPr lang="pt-BR" altLang="pt-BR" sz="3200" dirty="0"/>
              <a:t>: Melhoria contínua dos macroprocessos.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b="1" dirty="0"/>
              <a:t>Minimização de Despesas</a:t>
            </a:r>
            <a:r>
              <a:rPr lang="pt-BR" altLang="pt-BR" sz="3200" dirty="0"/>
              <a:t>: Ações para reduzir o impacto das despesas de manutenção.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b="1" dirty="0"/>
              <a:t>Aperfeiçoamento da Execução Orçamentária</a:t>
            </a:r>
            <a:r>
              <a:rPr lang="pt-BR" altLang="pt-BR" sz="3200" dirty="0"/>
              <a:t>: Prioridade nas atividades fins de ensino, pesquisa, extensão e inovação.</a:t>
            </a:r>
          </a:p>
        </p:txBody>
      </p:sp>
    </p:spTree>
    <p:extLst>
      <p:ext uri="{BB962C8B-B14F-4D97-AF65-F5344CB8AC3E}">
        <p14:creationId xmlns:p14="http://schemas.microsoft.com/office/powerpoint/2010/main" val="7594871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12246C-30BC-11DE-0741-B8041E1FF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EBD320E-7652-C275-D023-7E5651E18CF9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7EF9C7B-3988-1B86-82DD-F5DE3BEFCD0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654D7F7-1EB7-6C34-C9AE-E83E474E831F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C4962BC-CD04-DAA6-10DB-D9995F7AF89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01B224B-3629-9D95-0DC1-1DC17FCB1DB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62D63D79-D551-9E11-0C99-8C4535E5D8AB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Acompanhamento de Restos a Pagar</a:t>
            </a:r>
            <a:endParaRPr lang="pt-BR" altLang="pt-BR" sz="3600" b="1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30B5662E-0D8B-7278-AA31-DE22C68C50AD}"/>
              </a:ext>
            </a:extLst>
          </p:cNvPr>
          <p:cNvSpPr txBox="1"/>
          <p:nvPr/>
        </p:nvSpPr>
        <p:spPr>
          <a:xfrm>
            <a:off x="1177925" y="2195884"/>
            <a:ext cx="2784475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3200" dirty="0"/>
              <a:t>Fluxo Interno</a:t>
            </a:r>
            <a:endParaRPr lang="pt-BR" altLang="pt-BR" sz="32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3D4872E-EC7E-B994-C5A7-68E90590306C}"/>
              </a:ext>
            </a:extLst>
          </p:cNvPr>
          <p:cNvSpPr txBox="1"/>
          <p:nvPr/>
        </p:nvSpPr>
        <p:spPr>
          <a:xfrm>
            <a:off x="5673725" y="2195884"/>
            <a:ext cx="4537075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altLang="pt-BR" sz="3200" b="1" dirty="0"/>
              <a:t>Atender Demanda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47EEF998-CE02-F16D-B0C4-2E9CBDF5CAC6}"/>
              </a:ext>
            </a:extLst>
          </p:cNvPr>
          <p:cNvSpPr txBox="1"/>
          <p:nvPr/>
        </p:nvSpPr>
        <p:spPr>
          <a:xfrm>
            <a:off x="5673725" y="3640164"/>
            <a:ext cx="4537075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altLang="pt-BR" sz="3200" b="1" dirty="0"/>
              <a:t>Verificar orçamento</a:t>
            </a:r>
          </a:p>
        </p:txBody>
      </p:sp>
      <p:sp>
        <p:nvSpPr>
          <p:cNvPr id="7" name="Losango 6">
            <a:extLst>
              <a:ext uri="{FF2B5EF4-FFF2-40B4-BE49-F238E27FC236}">
                <a16:creationId xmlns:a16="http://schemas.microsoft.com/office/drawing/2014/main" id="{A938558E-261A-76FF-A090-E49FBBE28DD6}"/>
              </a:ext>
            </a:extLst>
          </p:cNvPr>
          <p:cNvSpPr/>
          <p:nvPr/>
        </p:nvSpPr>
        <p:spPr>
          <a:xfrm>
            <a:off x="6330707" y="5151076"/>
            <a:ext cx="3106736" cy="1980945"/>
          </a:xfrm>
          <a:prstGeom prst="diamon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altLang="pt-BR" sz="2800" b="1" dirty="0"/>
              <a:t>Tem RAP</a:t>
            </a:r>
            <a:r>
              <a:rPr lang="pt-BR" sz="2800" b="1" dirty="0"/>
              <a:t>?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2C75739-1673-5B8E-54EF-6DA2CE7E458F}"/>
              </a:ext>
            </a:extLst>
          </p:cNvPr>
          <p:cNvSpPr txBox="1"/>
          <p:nvPr/>
        </p:nvSpPr>
        <p:spPr>
          <a:xfrm>
            <a:off x="2701925" y="7924894"/>
            <a:ext cx="4537075" cy="10772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altLang="pt-BR" sz="3200" b="1" dirty="0"/>
              <a:t>Atender com </a:t>
            </a:r>
            <a:r>
              <a:rPr lang="pt-BR" altLang="pt-BR" sz="3200" b="1" dirty="0" err="1"/>
              <a:t>Orç</a:t>
            </a:r>
            <a:r>
              <a:rPr lang="pt-BR" altLang="pt-BR" sz="3200" b="1" dirty="0"/>
              <a:t>. </a:t>
            </a:r>
          </a:p>
          <a:p>
            <a:pPr algn="ctr"/>
            <a:r>
              <a:rPr lang="pt-BR" altLang="pt-BR" sz="3200" b="1" dirty="0"/>
              <a:t>RAP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E458A1B7-2AEA-E3E3-20AC-D115BCF490C0}"/>
              </a:ext>
            </a:extLst>
          </p:cNvPr>
          <p:cNvSpPr txBox="1"/>
          <p:nvPr/>
        </p:nvSpPr>
        <p:spPr>
          <a:xfrm>
            <a:off x="9026525" y="7924893"/>
            <a:ext cx="4537075" cy="10772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altLang="pt-BR" sz="3200" b="1" dirty="0"/>
              <a:t>Atender com </a:t>
            </a:r>
            <a:r>
              <a:rPr lang="pt-BR" altLang="pt-BR" sz="3200" b="1" dirty="0" err="1"/>
              <a:t>Orç</a:t>
            </a:r>
            <a:r>
              <a:rPr lang="pt-BR" altLang="pt-BR" sz="3200" b="1" dirty="0"/>
              <a:t>. Exercício</a:t>
            </a:r>
          </a:p>
        </p:txBody>
      </p:sp>
      <p:sp>
        <p:nvSpPr>
          <p:cNvPr id="15" name="Seta: para Baixo 14">
            <a:extLst>
              <a:ext uri="{FF2B5EF4-FFF2-40B4-BE49-F238E27FC236}">
                <a16:creationId xmlns:a16="http://schemas.microsoft.com/office/drawing/2014/main" id="{69948E64-4F68-22B4-BAD6-7FBA5A511D34}"/>
              </a:ext>
            </a:extLst>
          </p:cNvPr>
          <p:cNvSpPr/>
          <p:nvPr/>
        </p:nvSpPr>
        <p:spPr>
          <a:xfrm>
            <a:off x="7654925" y="2952938"/>
            <a:ext cx="386447" cy="584775"/>
          </a:xfrm>
          <a:prstGeom prst="downArrow">
            <a:avLst/>
          </a:prstGeom>
          <a:solidFill>
            <a:srgbClr val="00BF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F7881C64-2EB0-A8E2-382F-FEAFBBCD8DFE}"/>
              </a:ext>
            </a:extLst>
          </p:cNvPr>
          <p:cNvSpPr/>
          <p:nvPr/>
        </p:nvSpPr>
        <p:spPr>
          <a:xfrm>
            <a:off x="7690852" y="4326591"/>
            <a:ext cx="386447" cy="584775"/>
          </a:xfrm>
          <a:prstGeom prst="downArrow">
            <a:avLst/>
          </a:prstGeom>
          <a:solidFill>
            <a:srgbClr val="00BF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EC3AE170-C039-0B6F-53D2-2134B808753D}"/>
              </a:ext>
            </a:extLst>
          </p:cNvPr>
          <p:cNvSpPr/>
          <p:nvPr/>
        </p:nvSpPr>
        <p:spPr>
          <a:xfrm rot="2572162">
            <a:off x="6137483" y="6977759"/>
            <a:ext cx="386447" cy="584775"/>
          </a:xfrm>
          <a:prstGeom prst="downArrow">
            <a:avLst/>
          </a:prstGeom>
          <a:solidFill>
            <a:srgbClr val="00BF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Seta: para Baixo 19">
            <a:extLst>
              <a:ext uri="{FF2B5EF4-FFF2-40B4-BE49-F238E27FC236}">
                <a16:creationId xmlns:a16="http://schemas.microsoft.com/office/drawing/2014/main" id="{11C41B40-A997-5099-114D-DAE8B44E9B34}"/>
              </a:ext>
            </a:extLst>
          </p:cNvPr>
          <p:cNvSpPr/>
          <p:nvPr/>
        </p:nvSpPr>
        <p:spPr>
          <a:xfrm rot="18153660">
            <a:off x="9244220" y="6952224"/>
            <a:ext cx="386447" cy="584775"/>
          </a:xfrm>
          <a:prstGeom prst="downArrow">
            <a:avLst/>
          </a:prstGeom>
          <a:solidFill>
            <a:srgbClr val="00BF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B1F26078-2391-6042-2B30-C0F986346230}"/>
              </a:ext>
            </a:extLst>
          </p:cNvPr>
          <p:cNvSpPr txBox="1"/>
          <p:nvPr/>
        </p:nvSpPr>
        <p:spPr>
          <a:xfrm>
            <a:off x="5127301" y="6462731"/>
            <a:ext cx="20662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dirty="0"/>
              <a:t>SIM</a:t>
            </a:r>
            <a:endParaRPr lang="pt-BR" altLang="pt-BR" sz="2400" dirty="0"/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786E9925-B0FA-E8CE-CA44-131DBF20AB7C}"/>
              </a:ext>
            </a:extLst>
          </p:cNvPr>
          <p:cNvSpPr txBox="1"/>
          <p:nvPr/>
        </p:nvSpPr>
        <p:spPr>
          <a:xfrm>
            <a:off x="8579516" y="6480613"/>
            <a:ext cx="20662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dirty="0"/>
              <a:t>NÃO</a:t>
            </a:r>
            <a:endParaRPr lang="pt-BR" altLang="pt-BR" sz="2400" dirty="0"/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43A82A42-DFA8-4F20-3047-8299493A7AF6}"/>
              </a:ext>
            </a:extLst>
          </p:cNvPr>
          <p:cNvSpPr txBox="1"/>
          <p:nvPr/>
        </p:nvSpPr>
        <p:spPr>
          <a:xfrm>
            <a:off x="14168161" y="3912731"/>
            <a:ext cx="3857105" cy="255454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Esse fluxo aperfeiçoa nossa eficiência orçamentária e otimiza nossos recursos.</a:t>
            </a:r>
            <a:endParaRPr lang="pt-BR" altLang="pt-BR" sz="3200" dirty="0">
              <a:solidFill>
                <a:schemeClr val="bg1"/>
              </a:solidFill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0A460AA6-AC9C-C14E-A3C2-48C281F87A13}"/>
              </a:ext>
            </a:extLst>
          </p:cNvPr>
          <p:cNvSpPr txBox="1"/>
          <p:nvPr/>
        </p:nvSpPr>
        <p:spPr>
          <a:xfrm>
            <a:off x="14168161" y="6945103"/>
            <a:ext cx="3857105" cy="1077218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Cuidado com o recurso que vira RAP!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DD6CB892-3BE9-4501-8134-8B8C6CD9318F}"/>
              </a:ext>
            </a:extLst>
          </p:cNvPr>
          <p:cNvSpPr txBox="1"/>
          <p:nvPr/>
        </p:nvSpPr>
        <p:spPr>
          <a:xfrm>
            <a:off x="14158660" y="8492220"/>
            <a:ext cx="3857105" cy="1077218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altLang="pt-BR" sz="3200" dirty="0">
                <a:solidFill>
                  <a:schemeClr val="bg1"/>
                </a:solidFill>
              </a:rPr>
              <a:t>O risco deve ser mínimo!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B95D0A3B-DEB0-56EE-BD75-1ADE9E27C49E}"/>
              </a:ext>
            </a:extLst>
          </p:cNvPr>
          <p:cNvSpPr txBox="1"/>
          <p:nvPr/>
        </p:nvSpPr>
        <p:spPr>
          <a:xfrm>
            <a:off x="14158660" y="2880917"/>
            <a:ext cx="373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accent2"/>
                </a:solidFill>
              </a:rPr>
              <a:t>IMPORTANTE!</a:t>
            </a:r>
          </a:p>
        </p:txBody>
      </p:sp>
    </p:spTree>
    <p:extLst>
      <p:ext uri="{BB962C8B-B14F-4D97-AF65-F5344CB8AC3E}">
        <p14:creationId xmlns:p14="http://schemas.microsoft.com/office/powerpoint/2010/main" val="60500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B440CB-47F5-25AA-48E1-AF72158C3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778354C-3026-9E7E-9F1D-3AC4ECB02110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8901586-DAF4-054A-6BF5-1BD7F0DBF1D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DA201223-AEFC-D15F-0076-064D621B1270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02E1F09-F70C-336B-F526-6FAD303F407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0D41FE2-AD18-3021-1173-3461852F3D96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C16D900A-337B-2F7B-3F46-96562C09A3CD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Panorama da Ufopa em nível nacional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3F149E5-1E80-35E4-8564-3FCE43244FEE}"/>
              </a:ext>
            </a:extLst>
          </p:cNvPr>
          <p:cNvSpPr txBox="1"/>
          <p:nvPr/>
        </p:nvSpPr>
        <p:spPr>
          <a:xfrm>
            <a:off x="1404356" y="3848100"/>
            <a:ext cx="5674177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/>
              <a:t>Segundo o Painel da Andifes, em 2017, a Ufopa ocupava a </a:t>
            </a:r>
            <a:r>
              <a:rPr lang="pt-BR" sz="3200" b="1" dirty="0"/>
              <a:t>56ª</a:t>
            </a:r>
            <a:r>
              <a:rPr lang="pt-BR" sz="3200" dirty="0"/>
              <a:t> colocação entre as universidades públicas no indicador de “Execução Orçamentária / Orçamento Discricionário”.</a:t>
            </a:r>
          </a:p>
          <a:p>
            <a:pPr algn="ctr"/>
            <a:endParaRPr lang="pt-BR" sz="3200" dirty="0"/>
          </a:p>
          <a:p>
            <a:pPr algn="ctr"/>
            <a:r>
              <a:rPr lang="pt-BR" sz="3200" dirty="0"/>
              <a:t>Em 2023, ocupou a </a:t>
            </a:r>
            <a:r>
              <a:rPr lang="pt-BR" sz="3200" b="1" dirty="0"/>
              <a:t>8ª</a:t>
            </a:r>
            <a:r>
              <a:rPr lang="pt-BR" sz="3200" dirty="0"/>
              <a:t> colocação e em 2024 a </a:t>
            </a:r>
            <a:r>
              <a:rPr lang="pt-BR" sz="3200" b="1" dirty="0"/>
              <a:t>15ª</a:t>
            </a:r>
            <a:r>
              <a:rPr lang="pt-BR" sz="3200" dirty="0"/>
              <a:t>, respectivamente.</a:t>
            </a:r>
            <a:endParaRPr lang="pt-BR" altLang="pt-BR" sz="3200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30DB25B-2480-7B3E-582F-01A2585C0F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4189" y="2769170"/>
            <a:ext cx="10561577" cy="6693542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0B4EE52D-B367-FA95-B2D5-5DE1BBF6C08F}"/>
              </a:ext>
            </a:extLst>
          </p:cNvPr>
          <p:cNvSpPr txBox="1"/>
          <p:nvPr/>
        </p:nvSpPr>
        <p:spPr>
          <a:xfrm>
            <a:off x="15960597" y="9693766"/>
            <a:ext cx="2191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altLang="pt-BR" dirty="0"/>
              <a:t>Fonte: Andifes, 2025</a:t>
            </a:r>
          </a:p>
        </p:txBody>
      </p:sp>
    </p:spTree>
    <p:extLst>
      <p:ext uri="{BB962C8B-B14F-4D97-AF65-F5344CB8AC3E}">
        <p14:creationId xmlns:p14="http://schemas.microsoft.com/office/powerpoint/2010/main" val="65452559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277921-DEB4-0975-1C5E-F1E579F38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086582A-76D8-AF1E-E8D9-F51C55E95CFF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911CEE1-324E-02D1-1740-9CD427BD2BF7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78A5480-6F53-6BAB-4CE3-0CA59A973365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7FF3E92B-B149-D3DE-54D7-B1EB50571011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28F7506-8DE8-12CB-4006-F87E1C8ED0F3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3CEA52A5-85DC-096D-9615-25D2913430F7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MÓDULO 5: ENTREGAS DA DIPLAN</a:t>
            </a:r>
            <a:endParaRPr lang="pt-BR" altLang="pt-BR" sz="3600" b="1" dirty="0"/>
          </a:p>
        </p:txBody>
      </p:sp>
      <p:pic>
        <p:nvPicPr>
          <p:cNvPr id="6146" name="Picture 2" descr="O impacto do Planejamento e Orçamento na Melhoria de Resultados">
            <a:extLst>
              <a:ext uri="{FF2B5EF4-FFF2-40B4-BE49-F238E27FC236}">
                <a16:creationId xmlns:a16="http://schemas.microsoft.com/office/drawing/2014/main" id="{F5E00BA8-5499-E47A-20F1-B5E5C85BB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7250" y="4152900"/>
            <a:ext cx="6379464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Gestão Orçamentaria: a ferramenta primordial de apoio à administração e  melhoria dos resultados – Saúde Online">
            <a:extLst>
              <a:ext uri="{FF2B5EF4-FFF2-40B4-BE49-F238E27FC236}">
                <a16:creationId xmlns:a16="http://schemas.microsoft.com/office/drawing/2014/main" id="{708069D5-2C2C-A74D-79F6-4FD1192C2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006" y="4152900"/>
            <a:ext cx="6643688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36376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93368D-8D28-845A-EDB3-945519E01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C3696F6-C3F3-E8BA-F5CB-9322A821D167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84D25E2-D5F9-08F5-0735-84CEFCF29FA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EEC6213-E55C-039D-717A-F33F39F111DA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45CE085A-BAB8-B6C0-01E4-670671E4B5D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52B3E6F-D6A1-CDB5-0E5C-6746869E9F7E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F92EFCC-1BFD-75F4-2DD2-6588524DC221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MÓDULO 5: ENTREGAS DA DIPLAN</a:t>
            </a:r>
            <a:endParaRPr lang="pt-BR" altLang="pt-BR" sz="3600" b="1" dirty="0"/>
          </a:p>
        </p:txBody>
      </p:sp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1" name="Gráfico 10">
                <a:extLst>
                  <a:ext uri="{FF2B5EF4-FFF2-40B4-BE49-F238E27FC236}">
                    <a16:creationId xmlns:a16="http://schemas.microsoft.com/office/drawing/2014/main" id="{BD2CE1DD-65E9-B3C7-467E-1CF12FF6711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90625951"/>
                  </p:ext>
                </p:extLst>
              </p:nvPr>
            </p:nvGraphicFramePr>
            <p:xfrm>
              <a:off x="11707136" y="2327620"/>
              <a:ext cx="6308630" cy="7768879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1" name="Gráfico 10">
                <a:extLst>
                  <a:ext uri="{FF2B5EF4-FFF2-40B4-BE49-F238E27FC236}">
                    <a16:creationId xmlns:a16="http://schemas.microsoft.com/office/drawing/2014/main" id="{BD2CE1DD-65E9-B3C7-467E-1CF12FF6711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707136" y="2327620"/>
                <a:ext cx="6308630" cy="7768879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Imagem 13">
            <a:extLst>
              <a:ext uri="{FF2B5EF4-FFF2-40B4-BE49-F238E27FC236}">
                <a16:creationId xmlns:a16="http://schemas.microsoft.com/office/drawing/2014/main" id="{52ADF247-D7F6-037D-B07D-27EBD5D4EA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9910" y="2933700"/>
            <a:ext cx="9879090" cy="545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9488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DC5503-D2EA-794C-BDD0-54079E2FD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5F9F924-94A8-8D1B-5416-C9372A9EBB41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E9B8CBE-20C6-51A4-E8EA-60520A86DD7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EB1184E-3131-62B8-F8EB-9B9C6480908D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483EB92D-7331-C675-99A5-4E250599972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CEC21C3-5981-C7D3-B5A1-26604179D6D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0035CA68-E5B5-9D2A-7EF1-106A22408CD1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</a:t>
            </a:r>
            <a:endParaRPr lang="pt-BR" altLang="pt-BR" sz="3600" b="1" dirty="0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52D5FEAD-E7D2-458C-BF9F-E18092FD117F}"/>
              </a:ext>
            </a:extLst>
          </p:cNvPr>
          <p:cNvSpPr/>
          <p:nvPr/>
        </p:nvSpPr>
        <p:spPr>
          <a:xfrm>
            <a:off x="3361775" y="3095984"/>
            <a:ext cx="12725400" cy="1599347"/>
          </a:xfrm>
          <a:custGeom>
            <a:avLst/>
            <a:gdLst/>
            <a:ahLst/>
            <a:cxnLst/>
            <a:rect l="l" t="t" r="r" b="b"/>
            <a:pathLst>
              <a:path w="2088291" h="421227">
                <a:moveTo>
                  <a:pt x="0" y="0"/>
                </a:moveTo>
                <a:lnTo>
                  <a:pt x="2088291" y="0"/>
                </a:lnTo>
                <a:lnTo>
                  <a:pt x="2088291" y="421227"/>
                </a:lnTo>
                <a:lnTo>
                  <a:pt x="0" y="421227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endParaRPr lang="pt-BR" sz="2400"/>
          </a:p>
        </p:txBody>
      </p:sp>
      <p:sp>
        <p:nvSpPr>
          <p:cNvPr id="19" name="Freeform 10">
            <a:extLst>
              <a:ext uri="{FF2B5EF4-FFF2-40B4-BE49-F238E27FC236}">
                <a16:creationId xmlns:a16="http://schemas.microsoft.com/office/drawing/2014/main" id="{0C1A8B09-C295-C8CF-A79F-DA6D6F0F81CE}"/>
              </a:ext>
            </a:extLst>
          </p:cNvPr>
          <p:cNvSpPr/>
          <p:nvPr/>
        </p:nvSpPr>
        <p:spPr>
          <a:xfrm>
            <a:off x="3371314" y="5209874"/>
            <a:ext cx="12725400" cy="1599347"/>
          </a:xfrm>
          <a:custGeom>
            <a:avLst/>
            <a:gdLst/>
            <a:ahLst/>
            <a:cxnLst/>
            <a:rect l="l" t="t" r="r" b="b"/>
            <a:pathLst>
              <a:path w="2088291" h="421227">
                <a:moveTo>
                  <a:pt x="0" y="0"/>
                </a:moveTo>
                <a:lnTo>
                  <a:pt x="2088291" y="0"/>
                </a:lnTo>
                <a:lnTo>
                  <a:pt x="2088291" y="421227"/>
                </a:lnTo>
                <a:lnTo>
                  <a:pt x="0" y="421227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endParaRPr lang="pt-BR"/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CA7565AA-0E28-996E-2D3A-E4F42215CF56}"/>
              </a:ext>
            </a:extLst>
          </p:cNvPr>
          <p:cNvSpPr/>
          <p:nvPr/>
        </p:nvSpPr>
        <p:spPr>
          <a:xfrm>
            <a:off x="3371314" y="7333420"/>
            <a:ext cx="12725400" cy="1599347"/>
          </a:xfrm>
          <a:custGeom>
            <a:avLst/>
            <a:gdLst/>
            <a:ahLst/>
            <a:cxnLst/>
            <a:rect l="l" t="t" r="r" b="b"/>
            <a:pathLst>
              <a:path w="2088291" h="421227">
                <a:moveTo>
                  <a:pt x="0" y="0"/>
                </a:moveTo>
                <a:lnTo>
                  <a:pt x="2088291" y="0"/>
                </a:lnTo>
                <a:lnTo>
                  <a:pt x="2088291" y="421227"/>
                </a:lnTo>
                <a:lnTo>
                  <a:pt x="0" y="421227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endParaRPr lang="pt-BR" sz="2400"/>
          </a:p>
        </p:txBody>
      </p:sp>
      <p:sp>
        <p:nvSpPr>
          <p:cNvPr id="24" name="TextBox 20">
            <a:extLst>
              <a:ext uri="{FF2B5EF4-FFF2-40B4-BE49-F238E27FC236}">
                <a16:creationId xmlns:a16="http://schemas.microsoft.com/office/drawing/2014/main" id="{552D29B8-25DC-A18E-6F1D-54D199DEC864}"/>
              </a:ext>
            </a:extLst>
          </p:cNvPr>
          <p:cNvSpPr txBox="1"/>
          <p:nvPr/>
        </p:nvSpPr>
        <p:spPr>
          <a:xfrm>
            <a:off x="2302595" y="3059695"/>
            <a:ext cx="1028700" cy="14509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2935"/>
              </a:lnSpc>
            </a:pPr>
            <a:r>
              <a:rPr lang="en-US" sz="7200" dirty="0">
                <a:solidFill>
                  <a:schemeClr val="accent2"/>
                </a:solidFill>
                <a:latin typeface="Jannah Heavy"/>
              </a:rPr>
              <a:t>1</a:t>
            </a:r>
          </a:p>
        </p:txBody>
      </p:sp>
      <p:sp>
        <p:nvSpPr>
          <p:cNvPr id="25" name="TextBox 21">
            <a:extLst>
              <a:ext uri="{FF2B5EF4-FFF2-40B4-BE49-F238E27FC236}">
                <a16:creationId xmlns:a16="http://schemas.microsoft.com/office/drawing/2014/main" id="{5F1CAD2D-919D-8457-7D1E-6BE84BE156C8}"/>
              </a:ext>
            </a:extLst>
          </p:cNvPr>
          <p:cNvSpPr txBox="1"/>
          <p:nvPr/>
        </p:nvSpPr>
        <p:spPr>
          <a:xfrm>
            <a:off x="1685334" y="5126357"/>
            <a:ext cx="1640366" cy="14509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12935"/>
              </a:lnSpc>
              <a:defRPr sz="9239">
                <a:solidFill>
                  <a:schemeClr val="accent2"/>
                </a:solidFill>
                <a:latin typeface="Jannah Heavy"/>
              </a:defRPr>
            </a:lvl1pPr>
          </a:lstStyle>
          <a:p>
            <a:r>
              <a:rPr lang="en-US" sz="7200" dirty="0"/>
              <a:t>2</a:t>
            </a:r>
          </a:p>
        </p:txBody>
      </p:sp>
      <p:sp>
        <p:nvSpPr>
          <p:cNvPr id="26" name="TextBox 22">
            <a:extLst>
              <a:ext uri="{FF2B5EF4-FFF2-40B4-BE49-F238E27FC236}">
                <a16:creationId xmlns:a16="http://schemas.microsoft.com/office/drawing/2014/main" id="{81E86625-4DCA-D94B-0F9B-EFE80AE8B1CA}"/>
              </a:ext>
            </a:extLst>
          </p:cNvPr>
          <p:cNvSpPr txBox="1"/>
          <p:nvPr/>
        </p:nvSpPr>
        <p:spPr>
          <a:xfrm>
            <a:off x="1685334" y="7200639"/>
            <a:ext cx="1640366" cy="1450910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r">
              <a:lnSpc>
                <a:spcPts val="12935"/>
              </a:lnSpc>
              <a:defRPr sz="9239">
                <a:solidFill>
                  <a:schemeClr val="accent2"/>
                </a:solidFill>
                <a:latin typeface="Jannah Heavy"/>
              </a:defRPr>
            </a:lvl1pPr>
          </a:lstStyle>
          <a:p>
            <a:r>
              <a:rPr lang="en-US" sz="7200" dirty="0"/>
              <a:t>3</a:t>
            </a:r>
          </a:p>
        </p:txBody>
      </p:sp>
      <p:sp>
        <p:nvSpPr>
          <p:cNvPr id="27" name="TextBox 23">
            <a:extLst>
              <a:ext uri="{FF2B5EF4-FFF2-40B4-BE49-F238E27FC236}">
                <a16:creationId xmlns:a16="http://schemas.microsoft.com/office/drawing/2014/main" id="{5FECC0CD-4A33-A47D-DD3E-F91237C669C1}"/>
              </a:ext>
            </a:extLst>
          </p:cNvPr>
          <p:cNvSpPr txBox="1"/>
          <p:nvPr/>
        </p:nvSpPr>
        <p:spPr>
          <a:xfrm>
            <a:off x="3822142" y="7917000"/>
            <a:ext cx="11823743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35"/>
              </a:lnSpc>
            </a:pPr>
            <a:r>
              <a:rPr lang="en-US" sz="3200" dirty="0" err="1">
                <a:latin typeface="Jannah"/>
              </a:rPr>
              <a:t>Processos</a:t>
            </a:r>
            <a:r>
              <a:rPr lang="en-US" sz="3200" dirty="0">
                <a:latin typeface="Jannah"/>
              </a:rPr>
              <a:t> ineficientes</a:t>
            </a:r>
          </a:p>
        </p:txBody>
      </p:sp>
      <p:sp>
        <p:nvSpPr>
          <p:cNvPr id="28" name="TextBox 24">
            <a:extLst>
              <a:ext uri="{FF2B5EF4-FFF2-40B4-BE49-F238E27FC236}">
                <a16:creationId xmlns:a16="http://schemas.microsoft.com/office/drawing/2014/main" id="{A6962ADA-9998-09A6-3608-50F6566D209E}"/>
              </a:ext>
            </a:extLst>
          </p:cNvPr>
          <p:cNvSpPr txBox="1"/>
          <p:nvPr/>
        </p:nvSpPr>
        <p:spPr>
          <a:xfrm>
            <a:off x="3822142" y="5843587"/>
            <a:ext cx="11823743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35"/>
              </a:lnSpc>
            </a:pPr>
            <a:r>
              <a:rPr lang="en-US" sz="3200" dirty="0">
                <a:latin typeface="Jannah"/>
              </a:rPr>
              <a:t>Falta de alinhamento institucional</a:t>
            </a: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A026BB67-B541-C663-EB5F-0FCBE44684B0}"/>
              </a:ext>
            </a:extLst>
          </p:cNvPr>
          <p:cNvSpPr txBox="1"/>
          <p:nvPr/>
        </p:nvSpPr>
        <p:spPr>
          <a:xfrm>
            <a:off x="3657600" y="3515823"/>
            <a:ext cx="11823743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35"/>
              </a:lnSpc>
            </a:pPr>
            <a:r>
              <a:rPr lang="en-US" sz="3200" dirty="0">
                <a:latin typeface="Jannah"/>
              </a:rPr>
              <a:t>Falta de informações detalhadas para a tomada de </a:t>
            </a:r>
            <a:r>
              <a:rPr lang="en-US" sz="3200" dirty="0" err="1">
                <a:latin typeface="Jannah"/>
              </a:rPr>
              <a:t>decisão</a:t>
            </a:r>
            <a:r>
              <a:rPr lang="en-US" sz="3200" dirty="0">
                <a:latin typeface="Jannah"/>
              </a:rPr>
              <a:t> em tempo </a:t>
            </a:r>
            <a:r>
              <a:rPr lang="en-US" sz="3200" dirty="0" err="1">
                <a:latin typeface="Jannah"/>
              </a:rPr>
              <a:t>hábil</a:t>
            </a:r>
            <a:endParaRPr lang="en-US" sz="3200" dirty="0">
              <a:latin typeface="Jannah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D4290F9-6A7A-2447-6465-D96BF7722E1D}"/>
              </a:ext>
            </a:extLst>
          </p:cNvPr>
          <p:cNvSpPr txBox="1"/>
          <p:nvPr/>
        </p:nvSpPr>
        <p:spPr>
          <a:xfrm>
            <a:off x="3386554" y="2332067"/>
            <a:ext cx="914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/>
              <a:t>Quais eram as necessidades?</a:t>
            </a:r>
            <a:endParaRPr lang="pt-BR" alt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195647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BA308166-7A0D-C388-6301-602769376633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0C6A57CE-620C-DFC9-EA70-43C11403B81B}"/>
              </a:ext>
            </a:extLst>
          </p:cNvPr>
          <p:cNvSpPr/>
          <p:nvPr/>
        </p:nvSpPr>
        <p:spPr>
          <a:xfrm>
            <a:off x="1447800" y="5983494"/>
            <a:ext cx="16085503" cy="152400"/>
          </a:xfrm>
          <a:custGeom>
            <a:avLst/>
            <a:gdLst/>
            <a:ahLst/>
            <a:cxnLst/>
            <a:rect l="l" t="t" r="r" b="b"/>
            <a:pathLst>
              <a:path w="1780381" h="64337">
                <a:moveTo>
                  <a:pt x="0" y="0"/>
                </a:moveTo>
                <a:lnTo>
                  <a:pt x="1780381" y="0"/>
                </a:lnTo>
                <a:lnTo>
                  <a:pt x="1780381" y="64337"/>
                </a:lnTo>
                <a:lnTo>
                  <a:pt x="0" y="64337"/>
                </a:lnTo>
                <a:close/>
              </a:path>
            </a:pathLst>
          </a:custGeom>
          <a:solidFill>
            <a:srgbClr val="00BF63"/>
          </a:solidFill>
        </p:spPr>
        <p:txBody>
          <a:bodyPr/>
          <a:lstStyle/>
          <a:p>
            <a:endParaRPr lang="pt-BR">
              <a:solidFill>
                <a:schemeClr val="bg1"/>
              </a:solidFill>
            </a:endParaRPr>
          </a:p>
        </p:txBody>
      </p:sp>
      <p:grpSp>
        <p:nvGrpSpPr>
          <p:cNvPr id="11" name="Group 11">
            <a:extLst>
              <a:ext uri="{FF2B5EF4-FFF2-40B4-BE49-F238E27FC236}">
                <a16:creationId xmlns:a16="http://schemas.microsoft.com/office/drawing/2014/main" id="{4D867631-8250-79B3-47C6-AEDB8DD53A23}"/>
              </a:ext>
            </a:extLst>
          </p:cNvPr>
          <p:cNvGrpSpPr/>
          <p:nvPr/>
        </p:nvGrpSpPr>
        <p:grpSpPr>
          <a:xfrm>
            <a:off x="1817938" y="5150375"/>
            <a:ext cx="1596058" cy="1971035"/>
            <a:chOff x="0" y="0"/>
            <a:chExt cx="812800" cy="8128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829A21ED-299E-D8AE-C771-4F0319609E3B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4FBE5223-A1DE-434A-C00E-6628396C01C9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999"/>
                </a:lnSpc>
              </a:pPr>
              <a:r>
                <a:rPr lang="en-US" sz="4000">
                  <a:latin typeface="Open Sans Bold"/>
                </a:rPr>
                <a:t>2017</a:t>
              </a:r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8E2C735A-CC12-0683-D0D7-FAF11F6B05CF}"/>
              </a:ext>
            </a:extLst>
          </p:cNvPr>
          <p:cNvGrpSpPr/>
          <p:nvPr/>
        </p:nvGrpSpPr>
        <p:grpSpPr>
          <a:xfrm>
            <a:off x="7722250" y="5150375"/>
            <a:ext cx="1596058" cy="1971035"/>
            <a:chOff x="0" y="0"/>
            <a:chExt cx="812800" cy="8128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3A540452-5A8E-FAFA-661B-7CBD330197AF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5CCC24E-034F-99DB-828E-112E086EF556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999"/>
                </a:lnSpc>
              </a:pPr>
              <a:r>
                <a:rPr lang="en-US" sz="4000" dirty="0">
                  <a:latin typeface="Open Sans Bold"/>
                </a:rPr>
                <a:t>2020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7321309-E99F-4529-4915-9A5B09AF46A1}"/>
              </a:ext>
            </a:extLst>
          </p:cNvPr>
          <p:cNvSpPr txBox="1"/>
          <p:nvPr/>
        </p:nvSpPr>
        <p:spPr>
          <a:xfrm>
            <a:off x="1447800" y="3813501"/>
            <a:ext cx="16085503" cy="9864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61"/>
              </a:lnSpc>
            </a:pPr>
            <a:r>
              <a:rPr lang="en-US" sz="5829" dirty="0" err="1">
                <a:latin typeface="+mj-lt"/>
              </a:rPr>
              <a:t>Evolução</a:t>
            </a:r>
            <a:r>
              <a:rPr lang="en-US" sz="5829" dirty="0">
                <a:latin typeface="+mj-lt"/>
              </a:rPr>
              <a:t> cronológica</a:t>
            </a:r>
          </a:p>
        </p:txBody>
      </p:sp>
      <p:grpSp>
        <p:nvGrpSpPr>
          <p:cNvPr id="20" name="Group 30">
            <a:extLst>
              <a:ext uri="{FF2B5EF4-FFF2-40B4-BE49-F238E27FC236}">
                <a16:creationId xmlns:a16="http://schemas.microsoft.com/office/drawing/2014/main" id="{D1D5258A-8DF5-ED5C-BD10-8BC7A7F51E61}"/>
              </a:ext>
            </a:extLst>
          </p:cNvPr>
          <p:cNvGrpSpPr/>
          <p:nvPr/>
        </p:nvGrpSpPr>
        <p:grpSpPr>
          <a:xfrm>
            <a:off x="3812821" y="5150375"/>
            <a:ext cx="1596058" cy="1971035"/>
            <a:chOff x="0" y="0"/>
            <a:chExt cx="812800" cy="8128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id="{7BBBF38D-5D93-F45F-5C0D-CBF7F5231381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23" name="TextBox 32">
              <a:extLst>
                <a:ext uri="{FF2B5EF4-FFF2-40B4-BE49-F238E27FC236}">
                  <a16:creationId xmlns:a16="http://schemas.microsoft.com/office/drawing/2014/main" id="{4DD696D5-A5C1-5F91-91F5-143176A636DA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999"/>
                </a:lnSpc>
              </a:pPr>
              <a:r>
                <a:rPr lang="en-US" sz="4000" dirty="0">
                  <a:latin typeface="Open Sans Bold"/>
                </a:rPr>
                <a:t>2018</a:t>
              </a:r>
            </a:p>
          </p:txBody>
        </p:sp>
      </p:grpSp>
      <p:grpSp>
        <p:nvGrpSpPr>
          <p:cNvPr id="30" name="Group 33">
            <a:extLst>
              <a:ext uri="{FF2B5EF4-FFF2-40B4-BE49-F238E27FC236}">
                <a16:creationId xmlns:a16="http://schemas.microsoft.com/office/drawing/2014/main" id="{94E79732-C0A8-5F0D-9642-70E38C99DA93}"/>
              </a:ext>
            </a:extLst>
          </p:cNvPr>
          <p:cNvGrpSpPr/>
          <p:nvPr/>
        </p:nvGrpSpPr>
        <p:grpSpPr>
          <a:xfrm>
            <a:off x="5771547" y="5150375"/>
            <a:ext cx="1596058" cy="1971035"/>
            <a:chOff x="0" y="0"/>
            <a:chExt cx="812800" cy="8128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1" name="Freeform 34">
              <a:extLst>
                <a:ext uri="{FF2B5EF4-FFF2-40B4-BE49-F238E27FC236}">
                  <a16:creationId xmlns:a16="http://schemas.microsoft.com/office/drawing/2014/main" id="{FEB98DF4-AB4F-7BD2-75C6-FCA03C144EEA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32" name="TextBox 35">
              <a:extLst>
                <a:ext uri="{FF2B5EF4-FFF2-40B4-BE49-F238E27FC236}">
                  <a16:creationId xmlns:a16="http://schemas.microsoft.com/office/drawing/2014/main" id="{FC1EF666-7F7B-50E2-A74B-444ED6D05872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999"/>
                </a:lnSpc>
              </a:pPr>
              <a:r>
                <a:rPr lang="en-US" sz="4000" dirty="0">
                  <a:latin typeface="Open Sans Bold"/>
                </a:rPr>
                <a:t>2019</a:t>
              </a:r>
            </a:p>
          </p:txBody>
        </p:sp>
      </p:grpSp>
      <p:grpSp>
        <p:nvGrpSpPr>
          <p:cNvPr id="33" name="Group 36">
            <a:extLst>
              <a:ext uri="{FF2B5EF4-FFF2-40B4-BE49-F238E27FC236}">
                <a16:creationId xmlns:a16="http://schemas.microsoft.com/office/drawing/2014/main" id="{BDC9773B-2331-B73B-191B-5D3B956DB81C}"/>
              </a:ext>
            </a:extLst>
          </p:cNvPr>
          <p:cNvGrpSpPr/>
          <p:nvPr/>
        </p:nvGrpSpPr>
        <p:grpSpPr>
          <a:xfrm>
            <a:off x="9655789" y="5150375"/>
            <a:ext cx="1596058" cy="1971035"/>
            <a:chOff x="0" y="0"/>
            <a:chExt cx="812800" cy="8128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4" name="Freeform 37">
              <a:extLst>
                <a:ext uri="{FF2B5EF4-FFF2-40B4-BE49-F238E27FC236}">
                  <a16:creationId xmlns:a16="http://schemas.microsoft.com/office/drawing/2014/main" id="{2F5E8F89-46D8-7ED3-5C40-721410594720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35" name="TextBox 38">
              <a:extLst>
                <a:ext uri="{FF2B5EF4-FFF2-40B4-BE49-F238E27FC236}">
                  <a16:creationId xmlns:a16="http://schemas.microsoft.com/office/drawing/2014/main" id="{5FC443D2-FB3C-0BB6-4623-C8BE8191C5BA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999"/>
                </a:lnSpc>
              </a:pPr>
              <a:r>
                <a:rPr lang="en-US" sz="4000" dirty="0">
                  <a:latin typeface="Open Sans Bold"/>
                </a:rPr>
                <a:t>2021</a:t>
              </a:r>
            </a:p>
          </p:txBody>
        </p:sp>
      </p:grpSp>
      <p:grpSp>
        <p:nvGrpSpPr>
          <p:cNvPr id="36" name="Group 39">
            <a:extLst>
              <a:ext uri="{FF2B5EF4-FFF2-40B4-BE49-F238E27FC236}">
                <a16:creationId xmlns:a16="http://schemas.microsoft.com/office/drawing/2014/main" id="{358C56F8-6EC9-929C-9AC9-7F61CA3C692E}"/>
              </a:ext>
            </a:extLst>
          </p:cNvPr>
          <p:cNvGrpSpPr/>
          <p:nvPr/>
        </p:nvGrpSpPr>
        <p:grpSpPr>
          <a:xfrm>
            <a:off x="11605036" y="5150375"/>
            <a:ext cx="1596058" cy="1971035"/>
            <a:chOff x="0" y="0"/>
            <a:chExt cx="812800" cy="8128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Freeform 40">
              <a:extLst>
                <a:ext uri="{FF2B5EF4-FFF2-40B4-BE49-F238E27FC236}">
                  <a16:creationId xmlns:a16="http://schemas.microsoft.com/office/drawing/2014/main" id="{B623DA3E-0AA2-9815-972D-4E72B728EEE6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38" name="TextBox 41">
              <a:extLst>
                <a:ext uri="{FF2B5EF4-FFF2-40B4-BE49-F238E27FC236}">
                  <a16:creationId xmlns:a16="http://schemas.microsoft.com/office/drawing/2014/main" id="{EB342312-EC18-9FE8-3FA9-E4ECDF5EC7F5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999"/>
                </a:lnSpc>
              </a:pPr>
              <a:r>
                <a:rPr lang="en-US" sz="4000" dirty="0">
                  <a:latin typeface="Open Sans Bold"/>
                </a:rPr>
                <a:t>2022</a:t>
              </a:r>
            </a:p>
          </p:txBody>
        </p:sp>
      </p:grpSp>
      <p:grpSp>
        <p:nvGrpSpPr>
          <p:cNvPr id="39" name="Group 42">
            <a:extLst>
              <a:ext uri="{FF2B5EF4-FFF2-40B4-BE49-F238E27FC236}">
                <a16:creationId xmlns:a16="http://schemas.microsoft.com/office/drawing/2014/main" id="{97E556BC-8B62-7DD8-433A-7518E3E2AFAB}"/>
              </a:ext>
            </a:extLst>
          </p:cNvPr>
          <p:cNvGrpSpPr/>
          <p:nvPr/>
        </p:nvGrpSpPr>
        <p:grpSpPr>
          <a:xfrm>
            <a:off x="13557843" y="5150375"/>
            <a:ext cx="1596058" cy="1971035"/>
            <a:chOff x="0" y="0"/>
            <a:chExt cx="812800" cy="8128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0" name="Freeform 43">
              <a:extLst>
                <a:ext uri="{FF2B5EF4-FFF2-40B4-BE49-F238E27FC236}">
                  <a16:creationId xmlns:a16="http://schemas.microsoft.com/office/drawing/2014/main" id="{82FDA51E-6784-F419-A577-1E6ABC040F87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41" name="TextBox 44">
              <a:extLst>
                <a:ext uri="{FF2B5EF4-FFF2-40B4-BE49-F238E27FC236}">
                  <a16:creationId xmlns:a16="http://schemas.microsoft.com/office/drawing/2014/main" id="{D205EE9E-260B-43AA-A98D-133D198268E0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999"/>
                </a:lnSpc>
              </a:pPr>
              <a:r>
                <a:rPr lang="en-US" sz="4000" dirty="0">
                  <a:latin typeface="Open Sans Bold"/>
                </a:rPr>
                <a:t>2023</a:t>
              </a:r>
            </a:p>
          </p:txBody>
        </p:sp>
      </p:grpSp>
      <p:grpSp>
        <p:nvGrpSpPr>
          <p:cNvPr id="42" name="Group 42">
            <a:extLst>
              <a:ext uri="{FF2B5EF4-FFF2-40B4-BE49-F238E27FC236}">
                <a16:creationId xmlns:a16="http://schemas.microsoft.com/office/drawing/2014/main" id="{AFBED54D-E548-08CC-F499-DC558BF5FCF2}"/>
              </a:ext>
            </a:extLst>
          </p:cNvPr>
          <p:cNvGrpSpPr/>
          <p:nvPr/>
        </p:nvGrpSpPr>
        <p:grpSpPr>
          <a:xfrm>
            <a:off x="15514210" y="5153665"/>
            <a:ext cx="1596058" cy="1971035"/>
            <a:chOff x="0" y="0"/>
            <a:chExt cx="812800" cy="8128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AEDAEE6F-BFA5-C799-AF6D-F8BCC8D89662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44" name="TextBox 44">
              <a:extLst>
                <a:ext uri="{FF2B5EF4-FFF2-40B4-BE49-F238E27FC236}">
                  <a16:creationId xmlns:a16="http://schemas.microsoft.com/office/drawing/2014/main" id="{3690C692-C371-DD1E-A0B3-DD3F88294713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999"/>
                </a:lnSpc>
              </a:pPr>
              <a:r>
                <a:rPr lang="en-US" sz="4000" dirty="0">
                  <a:latin typeface="Open Sans Bold"/>
                </a:rPr>
                <a:t>2024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9824C1-FB51-8B9B-B449-3C359E065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D50C088-537A-20D4-2776-CCBA3A9875D6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B1E4493-CD0A-BE99-E21C-6E1C829AB839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82700C5-A5B5-8677-73A5-E2081870DA89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D66CCCA-91F6-4F10-BE15-1556496D24AF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17B46FC-F910-2335-1E6E-3BD98783A653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0451F838-90E3-26DB-6E4D-7063D58792DD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C16D2C54-A185-9E55-3A91-DA2F9B3FC1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480" y="2304760"/>
            <a:ext cx="18288000" cy="776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15580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888424-2388-6FAC-3934-3C27634A3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29DCC55-F908-539F-FB71-0756AC2A3019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EE2F2AA-CBF7-5CE4-B3F4-F368BECB9BD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58B8A5D-82F2-7893-B58F-356D3EF84AFE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3BABC7EE-9AD4-9E13-D77E-6040F34FAFA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A9F9241-1048-7F26-0602-A6D6393E47E2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8C763F5-2929-15EA-5472-954F320719F5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F3480B6-90F7-C59D-18BB-5BCB5B21C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2529" y="2476500"/>
            <a:ext cx="13222941" cy="727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0270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E0D717-0784-C3E6-1366-BFFFE21C3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AFA41D4-2D56-62EF-0E59-0209CED422AE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10E1C12-3929-657D-BB70-75311D9F98B7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823ED36-2951-2FAF-0784-F9BD071D96F0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95964A7-022E-ACAB-5EBE-15D4B6759C7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5425655-364E-B119-94E2-73FB5BBB5225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83CE99BA-A049-5BD8-C102-EF8FB35C8D77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083C575B-42B2-938F-0154-857B19F199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1422" y="2482280"/>
            <a:ext cx="12973049" cy="7119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8133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E27E4C-C6E1-7B64-16AD-4148C1EC1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849E81F-0BC4-3EC0-2AFA-86E5F6CA0698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FD2D41C-DD4A-E70E-97EF-52F60885C4A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0E343CC-9AFA-4801-F473-12AB0DEA2E89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4E27F1C1-1824-0E78-946E-BE41E5F9FA65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2C92C8C-F2FD-1C9C-F23D-F9B8DC53430E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967F5365-B4D9-B182-F4B3-C99DA58E65F7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6EFE21C-4C99-6EA9-7594-0329988C4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2420211"/>
            <a:ext cx="13360276" cy="7318664"/>
          </a:xfrm>
          <a:prstGeom prst="rect">
            <a:avLst/>
          </a:prstGeom>
        </p:spPr>
      </p:pic>
      <p:sp>
        <p:nvSpPr>
          <p:cNvPr id="6" name="TextBox 8">
            <a:extLst>
              <a:ext uri="{FF2B5EF4-FFF2-40B4-BE49-F238E27FC236}">
                <a16:creationId xmlns:a16="http://schemas.microsoft.com/office/drawing/2014/main" id="{9F8E4819-7A46-B763-213C-4C368A10BF3C}"/>
              </a:ext>
            </a:extLst>
          </p:cNvPr>
          <p:cNvSpPr txBox="1"/>
          <p:nvPr/>
        </p:nvSpPr>
        <p:spPr>
          <a:xfrm>
            <a:off x="381000" y="2933700"/>
            <a:ext cx="9498138" cy="1174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38"/>
              </a:lnSpc>
            </a:pPr>
            <a:r>
              <a:rPr lang="en-US" sz="6884" dirty="0">
                <a:solidFill>
                  <a:srgbClr val="023D54"/>
                </a:solidFill>
                <a:latin typeface="Jannah Medium"/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11759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7D09D9-8488-5273-D610-FCC64E3C4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C3DDFD0-CE84-9327-71DA-E2ECC16AC69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7644F20-F2C6-8F35-F123-8CF98CA4420A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5C0CB2C-D06E-1C62-B3D8-AD035F2FAA9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F653C12-7F0E-EA0A-280D-45A8CDD97397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0BA7F47-0A41-3A60-7178-8C30E4765CFD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C8D65C61-F9E5-06EF-2384-6E1773FB07A8}"/>
              </a:ext>
            </a:extLst>
          </p:cNvPr>
          <p:cNvSpPr/>
          <p:nvPr/>
        </p:nvSpPr>
        <p:spPr>
          <a:xfrm>
            <a:off x="514350" y="824288"/>
            <a:ext cx="11677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Gestão Orçamentária da UFOPA: Organização e Estratégias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F543D1C0-F521-C7CF-770D-097B114DAFA0}"/>
              </a:ext>
            </a:extLst>
          </p:cNvPr>
          <p:cNvSpPr txBox="1"/>
          <p:nvPr/>
        </p:nvSpPr>
        <p:spPr>
          <a:xfrm>
            <a:off x="1910446" y="2857500"/>
            <a:ext cx="15310753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Monitoramento e Capacitação</a:t>
            </a:r>
            <a:r>
              <a:rPr lang="pt-BR" sz="3200" dirty="0">
                <a:cs typeface="Times New Roman" panose="02020603050405020304" pitchFamily="18" charset="0"/>
              </a:rPr>
              <a:t>: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pt-BR" sz="3200" dirty="0"/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dirty="0"/>
              <a:t>Execução orçamentária acompanhadas tempestivamente (último dia útil) por meio de painéis disponibilizados no site da Proplan.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sz="3200" dirty="0"/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dirty="0"/>
              <a:t>Capacitações regulares para chefias, administradores e servidores, com foco em planejamento e gestão eficiente dos recursos.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pt-BR" altLang="pt-BR" sz="3200" dirty="0"/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dirty="0"/>
              <a:t>Acompanhamento detalhado da execução orçamentária a fim de integrar o planejamento à execução das despesas com base nas estratégias estabelecidas pela gestão e no PGO do exercício.</a:t>
            </a:r>
          </a:p>
        </p:txBody>
      </p:sp>
    </p:spTree>
    <p:extLst>
      <p:ext uri="{BB962C8B-B14F-4D97-AF65-F5344CB8AC3E}">
        <p14:creationId xmlns:p14="http://schemas.microsoft.com/office/powerpoint/2010/main" val="308210414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80B4C5-E390-5A89-C9B6-AA9D5EA9E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064BBB3-B4EB-A2AD-7EFA-9020B12B09B3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A88036E-42F6-1142-B7D8-DBF0A83BAD9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DA7D3B0-01DF-C3CC-AF64-3BEA2E3D615E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42AA0146-4D6F-CABD-C191-2B9C0455C1FF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EF99157-FF3F-23F5-81E4-F0FD3138F7D0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9FA727CF-0840-EB4C-0C95-2533BBB84759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662111A-6DFD-A883-C6EC-D1D4524A7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4647" y="2171700"/>
            <a:ext cx="13933193" cy="764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0790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CD47BD-9C61-2569-78C9-CDCB7C3D0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57203F5-4825-9AC2-7DBB-6A48DC2F5E62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9A5F57B-1A12-5F38-7C3D-11851B4F46E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AA58A60-E028-C538-2161-A4B3FB067D56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E72A958-97A9-9756-B688-844596B108B7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E77DD04-2C82-4706-6803-208DE04A4611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EFCC6EBA-30CC-A433-D154-DF4F7E427CB2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7C09C54-0351-8427-D3EE-73D3D491D0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574" y="2088760"/>
            <a:ext cx="14481834" cy="816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2782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4D96B9-B1D3-674E-3E87-6A41EA0A3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618756D-9259-9974-29D9-ECF019C06422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D7EF487-167D-A40D-7671-06E967E82859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6A09670-1B41-C6D9-6501-E616E19DBB8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29129BC5-0B28-3B0B-126E-85A5B3B22286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CA72663-DBC8-DD04-7DD7-B71B8AFBDCA4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0E34FC65-F98A-A9ED-1ABD-1411C83FBB2E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6DFC944-BBE0-460C-AA7A-DE256BBFE4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2050660"/>
            <a:ext cx="13747167" cy="795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2511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25DC94-8982-3654-BBA6-18EF5A79B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6B9579E-7C3C-EB2E-CAB7-9CF8AFBDDF3B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B509A9B-A09B-ECE1-7B99-83C6EAAFDCA3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129C712-1029-B702-DCDE-01CF789F5B6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4E8C587-BE4A-B5D7-15A8-322366F877DA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0B966A6-B9D7-9D84-3EBC-00C533023F33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D7B98A5E-EF89-340E-D8FA-E48CC9EB7A3A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91BD5E5E-6E4D-58FA-3D07-8D8D890BBB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291" y="2552700"/>
            <a:ext cx="15247417" cy="660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9891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0529CD-90EA-E2A7-F1A2-302894D22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7A02726-971F-B47F-F08E-5DB59172E853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F44BB90-C8D2-EF61-5E00-B2322B03C96A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FB3311E-628C-16A5-125F-CD719108C2E6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7A3746FD-3F69-DE19-6745-D0A33CC1F9D7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369874-0F17-A718-7041-7C1959E3DFC8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E88E84B9-DEF2-394D-7A5C-C9A84D582115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47C2A72-16B1-2A44-9D64-4B8C73E2732D}"/>
              </a:ext>
            </a:extLst>
          </p:cNvPr>
          <p:cNvSpPr/>
          <p:nvPr/>
        </p:nvSpPr>
        <p:spPr>
          <a:xfrm>
            <a:off x="2133600" y="3086100"/>
            <a:ext cx="3886200" cy="14478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600" b="1" dirty="0"/>
              <a:t>RESULTADO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FFA85540-A560-B1A3-97EA-A6A71DD60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5190004"/>
            <a:ext cx="10021699" cy="4515480"/>
          </a:xfrm>
          <a:prstGeom prst="rect">
            <a:avLst/>
          </a:prstGeom>
        </p:spPr>
      </p:pic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8B2C5DFB-FCC8-46E6-8171-559BE4DAE42F}"/>
              </a:ext>
            </a:extLst>
          </p:cNvPr>
          <p:cNvSpPr/>
          <p:nvPr/>
        </p:nvSpPr>
        <p:spPr>
          <a:xfrm>
            <a:off x="7239000" y="3086100"/>
            <a:ext cx="9296398" cy="14478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/>
              <a:t>4º LUGAR  - PROJETO INOVAÇÃO MEC</a:t>
            </a:r>
          </a:p>
          <a:p>
            <a:pPr algn="ctr"/>
            <a:r>
              <a:rPr lang="pt-BR" sz="3600" b="1" dirty="0"/>
              <a:t>CATEGORIA: Controles Internos</a:t>
            </a:r>
          </a:p>
        </p:txBody>
      </p:sp>
      <p:sp>
        <p:nvSpPr>
          <p:cNvPr id="13" name="Seta: para a Direita 12">
            <a:extLst>
              <a:ext uri="{FF2B5EF4-FFF2-40B4-BE49-F238E27FC236}">
                <a16:creationId xmlns:a16="http://schemas.microsoft.com/office/drawing/2014/main" id="{C4367C20-9B8F-2F38-0482-2D968D560BC7}"/>
              </a:ext>
            </a:extLst>
          </p:cNvPr>
          <p:cNvSpPr/>
          <p:nvPr/>
        </p:nvSpPr>
        <p:spPr>
          <a:xfrm>
            <a:off x="6469380" y="3648122"/>
            <a:ext cx="457200" cy="352378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776925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81A3C7-77C3-1A6B-0A86-CDC877D5D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C4A1E68-DE49-B656-6FF6-9DD8D355C263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DBDD0B0-044E-950F-FC47-691CA5ED89BC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978F0C9-4C3C-226E-4F00-6349BF5C2329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DF691616-875C-DD60-7033-A991CD26AB03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8028C2B-161C-5DA6-2A7D-C5E08B48DBCD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C3B41769-1126-56BA-4E33-E7EBEE2537B5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Projeto Inovação no Mec – Boas Práticas de Acompanhamento Orçamentário</a:t>
            </a:r>
            <a:endParaRPr lang="pt-BR" altLang="pt-BR" sz="3600" b="1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3165D9A-6C7C-64D2-C6EA-0699EE262E28}"/>
              </a:ext>
            </a:extLst>
          </p:cNvPr>
          <p:cNvSpPr txBox="1"/>
          <p:nvPr/>
        </p:nvSpPr>
        <p:spPr>
          <a:xfrm>
            <a:off x="3392960" y="2050660"/>
            <a:ext cx="12344400" cy="115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63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Jannah Medium"/>
                <a:ea typeface="+mn-ea"/>
                <a:cs typeface="+mn-cs"/>
              </a:rPr>
              <a:t>O que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Jannah Medium"/>
                <a:ea typeface="+mn-ea"/>
                <a:cs typeface="+mn-cs"/>
              </a:rPr>
              <a:t>foi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Jannah Medium"/>
                <a:ea typeface="+mn-ea"/>
                <a:cs typeface="+mn-cs"/>
              </a:rPr>
              <a:t> feito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Jannah Medium"/>
                <a:ea typeface="+mn-ea"/>
                <a:cs typeface="+mn-cs"/>
              </a:rPr>
              <a:t>durante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Jannah Medium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Jannah Medium"/>
                <a:ea typeface="+mn-ea"/>
                <a:cs typeface="+mn-cs"/>
              </a:rPr>
              <a:t>esse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Jannah Medium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Jannah Medium"/>
                <a:ea typeface="+mn-ea"/>
                <a:cs typeface="+mn-cs"/>
              </a:rPr>
              <a:t>processo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Jannah Medium"/>
                <a:ea typeface="+mn-ea"/>
                <a:cs typeface="+mn-cs"/>
              </a:rPr>
              <a:t>?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A8E2F7F8-5B18-ADC2-0835-6430DF4D9346}"/>
              </a:ext>
            </a:extLst>
          </p:cNvPr>
          <p:cNvSpPr txBox="1"/>
          <p:nvPr/>
        </p:nvSpPr>
        <p:spPr>
          <a:xfrm>
            <a:off x="1625840" y="4076700"/>
            <a:ext cx="15036320" cy="371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29" marR="0" lvl="0" indent="-571529" algn="just" defTabSz="914400" rtl="0" eaLnBrk="1" fontAlgn="auto" latinLnBrk="0" hangingPunct="1">
              <a:lnSpc>
                <a:spcPts val="57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Desenvolvimento uma ferramenta (Base de dados e Dashboard) direcionados à 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resolução de problemas 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quanto ao acompanhamento orçamentário;</a:t>
            </a:r>
          </a:p>
          <a:p>
            <a:pPr marL="571529" marR="0" lvl="0" indent="-571529" algn="just" defTabSz="914400" rtl="0" eaLnBrk="1" fontAlgn="auto" latinLnBrk="0" hangingPunct="1">
              <a:lnSpc>
                <a:spcPts val="57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Mudança de Mentalidade;</a:t>
            </a:r>
          </a:p>
          <a:p>
            <a:pPr marL="571529" marR="0" lvl="0" indent="-571529" algn="just" defTabSz="914400" rtl="0" eaLnBrk="1" fontAlgn="auto" latinLnBrk="0" hangingPunct="1">
              <a:lnSpc>
                <a:spcPts val="57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Sair da 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zona de conforto 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através da implementação de processos de 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melhoria contínua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Jannah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881915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10A845-8198-B104-1176-0804DE608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96333A9-AD83-749D-FD73-DEC539E6E6F5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1785E50-C190-35C1-EF6B-AA48B085C062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71641E6-F1D2-AE1E-AB7A-A95EFEB04EED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3A47C43A-1BFC-F156-9131-1E227BF65C9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C62ADF8-C9CA-B0CD-E7E0-DF0DF9A4C2C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C7FCFAB3-C08F-C113-9534-D56E62B92BB6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METAS 2025</a:t>
            </a:r>
            <a:endParaRPr lang="pt-BR" altLang="pt-BR" sz="3600" b="1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DA6C7C7-4DCE-F679-81B3-03F81361596E}"/>
              </a:ext>
            </a:extLst>
          </p:cNvPr>
          <p:cNvSpPr txBox="1"/>
          <p:nvPr/>
        </p:nvSpPr>
        <p:spPr>
          <a:xfrm>
            <a:off x="1992507" y="3956800"/>
            <a:ext cx="143029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/>
              <a:t>- Reformulação do novo Painel de Execução Orçamentária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CD86A58-ABE3-E13B-75BA-C1F2C2183542}"/>
              </a:ext>
            </a:extLst>
          </p:cNvPr>
          <p:cNvSpPr txBox="1"/>
          <p:nvPr/>
        </p:nvSpPr>
        <p:spPr>
          <a:xfrm>
            <a:off x="1992506" y="5146591"/>
            <a:ext cx="138570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/>
            </a:lvl1pPr>
          </a:lstStyle>
          <a:p>
            <a:r>
              <a:rPr lang="pt-BR" dirty="0"/>
              <a:t>- Migração e </a:t>
            </a:r>
            <a:r>
              <a:rPr lang="pt-BR" dirty="0" err="1"/>
              <a:t>compilamento</a:t>
            </a:r>
            <a:r>
              <a:rPr lang="pt-BR" dirty="0"/>
              <a:t> das bases de dados histórica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BBFAC06-2A8D-208B-4C38-ADB147776631}"/>
              </a:ext>
            </a:extLst>
          </p:cNvPr>
          <p:cNvSpPr txBox="1"/>
          <p:nvPr/>
        </p:nvSpPr>
        <p:spPr>
          <a:xfrm>
            <a:off x="1992506" y="6210300"/>
            <a:ext cx="13558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/>
            </a:lvl1pPr>
          </a:lstStyle>
          <a:p>
            <a:r>
              <a:rPr lang="pt-BR" dirty="0"/>
              <a:t>- Integração de todas as bases de dados de execução desde o início das atividades da Ufopa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E4F7130-CF98-2CE7-52B5-D390B5057993}"/>
              </a:ext>
            </a:extLst>
          </p:cNvPr>
          <p:cNvSpPr txBox="1"/>
          <p:nvPr/>
        </p:nvSpPr>
        <p:spPr>
          <a:xfrm>
            <a:off x="1992506" y="8115300"/>
            <a:ext cx="13558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/>
            </a:lvl1pPr>
          </a:lstStyle>
          <a:p>
            <a:r>
              <a:rPr lang="pt-BR" dirty="0"/>
              <a:t>- Demais atividades da Diretoria</a:t>
            </a:r>
          </a:p>
        </p:txBody>
      </p:sp>
    </p:spTree>
    <p:extLst>
      <p:ext uri="{BB962C8B-B14F-4D97-AF65-F5344CB8AC3E}">
        <p14:creationId xmlns:p14="http://schemas.microsoft.com/office/powerpoint/2010/main" val="41514067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E66050-5784-DBB5-30A3-D4775B836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6252169-0C17-8416-DF3B-D2A8338610C8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66796D2-7ACE-31AC-3E92-9DE869BB8E4D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8949A34-DD1F-69C7-57ED-1E8160F8DCA4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B938BFAD-D5EC-E316-5C39-235932561E81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46E4D40-3440-3B6B-1482-9F823F6994D8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D6CDEB86-2732-0398-C7E7-AF9D0A7DF0C9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MELHORIA CONTÍNUA</a:t>
            </a:r>
            <a:endParaRPr lang="pt-BR" altLang="pt-BR" sz="36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A4580DF7-FF0C-81DE-6C2F-8BAE511B89AA}"/>
              </a:ext>
            </a:extLst>
          </p:cNvPr>
          <p:cNvSpPr txBox="1"/>
          <p:nvPr/>
        </p:nvSpPr>
        <p:spPr>
          <a:xfrm>
            <a:off x="1442023" y="3338962"/>
            <a:ext cx="11363326" cy="6241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489"/>
              </a:lnSpc>
            </a:pPr>
            <a:r>
              <a:rPr lang="en-US" sz="2400" dirty="0">
                <a:latin typeface="Bree Serif"/>
              </a:rPr>
              <a:t>É </a:t>
            </a:r>
            <a:r>
              <a:rPr lang="en-US" sz="2400" dirty="0" err="1">
                <a:latin typeface="Bree Serif"/>
              </a:rPr>
              <a:t>necessário</a:t>
            </a:r>
            <a:r>
              <a:rPr lang="en-US" sz="2400" dirty="0">
                <a:latin typeface="Bree Serif"/>
              </a:rPr>
              <a:t> </a:t>
            </a:r>
            <a:r>
              <a:rPr lang="en-US" sz="2400" dirty="0" err="1">
                <a:latin typeface="Bree Serif"/>
              </a:rPr>
              <a:t>demonstrar</a:t>
            </a:r>
            <a:r>
              <a:rPr lang="en-US" sz="2400" dirty="0">
                <a:latin typeface="Bree Serif"/>
              </a:rPr>
              <a:t> para a </a:t>
            </a:r>
            <a:r>
              <a:rPr lang="en-US" sz="2400" dirty="0" err="1">
                <a:latin typeface="Bree Serif"/>
              </a:rPr>
              <a:t>instituição</a:t>
            </a:r>
            <a:r>
              <a:rPr lang="en-US" sz="2400" dirty="0">
                <a:latin typeface="Bree Serif"/>
              </a:rPr>
              <a:t> o </a:t>
            </a:r>
            <a:r>
              <a:rPr lang="en-US" sz="2400" dirty="0" err="1">
                <a:latin typeface="Bree Serif"/>
              </a:rPr>
              <a:t>quão</a:t>
            </a:r>
            <a:r>
              <a:rPr lang="en-US" sz="2400" dirty="0">
                <a:latin typeface="Bree Serif"/>
              </a:rPr>
              <a:t> </a:t>
            </a:r>
            <a:r>
              <a:rPr lang="en-US" sz="2400" dirty="0" err="1">
                <a:latin typeface="Bree Serif"/>
              </a:rPr>
              <a:t>importante</a:t>
            </a:r>
            <a:r>
              <a:rPr lang="en-US" sz="2400" dirty="0">
                <a:latin typeface="Bree Serif"/>
              </a:rPr>
              <a:t> é </a:t>
            </a:r>
            <a:r>
              <a:rPr lang="en-US" sz="2400" dirty="0" err="1">
                <a:latin typeface="Bree Serif"/>
              </a:rPr>
              <a:t>manter</a:t>
            </a:r>
            <a:r>
              <a:rPr lang="en-US" sz="2400" dirty="0">
                <a:latin typeface="Bree Serif"/>
              </a:rPr>
              <a:t> uma base de dados </a:t>
            </a:r>
            <a:r>
              <a:rPr lang="en-US" sz="2400" dirty="0" err="1">
                <a:latin typeface="Bree Serif"/>
              </a:rPr>
              <a:t>consistente</a:t>
            </a:r>
            <a:r>
              <a:rPr lang="en-US" sz="2400" dirty="0">
                <a:latin typeface="Bree Serif"/>
              </a:rPr>
              <a:t> para a tomada de </a:t>
            </a:r>
            <a:r>
              <a:rPr lang="en-US" sz="2400" dirty="0" err="1">
                <a:latin typeface="Bree Serif"/>
              </a:rPr>
              <a:t>decisão</a:t>
            </a:r>
            <a:r>
              <a:rPr lang="en-US" sz="2400" dirty="0">
                <a:latin typeface="Bree Serif"/>
              </a:rPr>
              <a:t> em </a:t>
            </a:r>
            <a:r>
              <a:rPr lang="en-US" sz="2400" dirty="0" err="1">
                <a:latin typeface="Bree Serif"/>
              </a:rPr>
              <a:t>todos</a:t>
            </a:r>
            <a:r>
              <a:rPr lang="en-US" sz="2400" dirty="0">
                <a:latin typeface="Bree Serif"/>
              </a:rPr>
              <a:t> os </a:t>
            </a:r>
            <a:r>
              <a:rPr lang="en-US" sz="2400" dirty="0" err="1">
                <a:latin typeface="Bree Serif"/>
              </a:rPr>
              <a:t>segmentos</a:t>
            </a:r>
            <a:r>
              <a:rPr lang="en-US" sz="2400" dirty="0">
                <a:latin typeface="Bree Serif"/>
              </a:rPr>
              <a:t> do planejamento. </a:t>
            </a:r>
          </a:p>
          <a:p>
            <a:pPr algn="just">
              <a:lnSpc>
                <a:spcPts val="5489"/>
              </a:lnSpc>
            </a:pPr>
            <a:endParaRPr lang="en-US" sz="2400" dirty="0">
              <a:latin typeface="Bree Serif"/>
            </a:endParaRPr>
          </a:p>
          <a:p>
            <a:pPr algn="just">
              <a:lnSpc>
                <a:spcPts val="5489"/>
              </a:lnSpc>
            </a:pPr>
            <a:r>
              <a:rPr lang="en-US" sz="2400" dirty="0">
                <a:latin typeface="Bree Serif"/>
              </a:rPr>
              <a:t>Para </a:t>
            </a:r>
            <a:r>
              <a:rPr lang="en-US" sz="2400" dirty="0" err="1">
                <a:latin typeface="Bree Serif"/>
              </a:rPr>
              <a:t>isso</a:t>
            </a:r>
            <a:r>
              <a:rPr lang="en-US" sz="2400" dirty="0">
                <a:latin typeface="Bree Serif"/>
              </a:rPr>
              <a:t>, </a:t>
            </a:r>
            <a:r>
              <a:rPr lang="en-US" sz="2400" dirty="0" err="1">
                <a:latin typeface="Bree Serif"/>
              </a:rPr>
              <a:t>muitos</a:t>
            </a:r>
            <a:r>
              <a:rPr lang="en-US" sz="2400" dirty="0">
                <a:latin typeface="Bree Serif"/>
              </a:rPr>
              <a:t> </a:t>
            </a:r>
            <a:r>
              <a:rPr lang="en-US" sz="2400" dirty="0" err="1">
                <a:latin typeface="Bree Serif"/>
              </a:rPr>
              <a:t>desafios</a:t>
            </a:r>
            <a:r>
              <a:rPr lang="en-US" sz="2400" dirty="0">
                <a:latin typeface="Bree Serif"/>
              </a:rPr>
              <a:t> </a:t>
            </a:r>
            <a:r>
              <a:rPr lang="en-US" sz="2400" dirty="0" err="1">
                <a:latin typeface="Bree Serif"/>
              </a:rPr>
              <a:t>precisam</a:t>
            </a:r>
            <a:r>
              <a:rPr lang="en-US" sz="2400" dirty="0">
                <a:latin typeface="Bree Serif"/>
              </a:rPr>
              <a:t> ser </a:t>
            </a:r>
            <a:r>
              <a:rPr lang="en-US" sz="2400" dirty="0" err="1">
                <a:latin typeface="Bree Serif"/>
              </a:rPr>
              <a:t>enfrentados</a:t>
            </a:r>
            <a:r>
              <a:rPr lang="en-US" sz="2400" dirty="0">
                <a:latin typeface="Bree Serif"/>
              </a:rPr>
              <a:t>, como a necessidade de </a:t>
            </a:r>
            <a:r>
              <a:rPr lang="en-US" sz="2400" dirty="0" err="1">
                <a:latin typeface="Bree Serif"/>
              </a:rPr>
              <a:t>trabalhar</a:t>
            </a:r>
            <a:r>
              <a:rPr lang="en-US" sz="2400" dirty="0">
                <a:latin typeface="Bree Serif"/>
              </a:rPr>
              <a:t> </a:t>
            </a:r>
            <a:r>
              <a:rPr lang="en-US" sz="2400" dirty="0" err="1">
                <a:latin typeface="Bree Serif"/>
              </a:rPr>
              <a:t>diariamente</a:t>
            </a:r>
            <a:r>
              <a:rPr lang="en-US" sz="2400" dirty="0">
                <a:latin typeface="Bree Serif"/>
              </a:rPr>
              <a:t> com a gestão de pessoas com foco em </a:t>
            </a:r>
            <a:r>
              <a:rPr lang="en-US" sz="2400" dirty="0" err="1">
                <a:latin typeface="Bree Serif"/>
              </a:rPr>
              <a:t>melhoria</a:t>
            </a:r>
            <a:r>
              <a:rPr lang="en-US" sz="2400" dirty="0">
                <a:latin typeface="Bree Serif"/>
              </a:rPr>
              <a:t> </a:t>
            </a:r>
            <a:r>
              <a:rPr lang="en-US" sz="2400" dirty="0" err="1">
                <a:latin typeface="Bree Serif"/>
              </a:rPr>
              <a:t>contínua</a:t>
            </a:r>
            <a:r>
              <a:rPr lang="en-US" sz="2400" dirty="0">
                <a:latin typeface="Bree Serif"/>
              </a:rPr>
              <a:t>, </a:t>
            </a:r>
            <a:r>
              <a:rPr lang="en-US" sz="2400" dirty="0" err="1">
                <a:latin typeface="Bree Serif"/>
              </a:rPr>
              <a:t>mudança</a:t>
            </a:r>
            <a:r>
              <a:rPr lang="en-US" sz="2400" dirty="0">
                <a:latin typeface="Bree Serif"/>
              </a:rPr>
              <a:t> de </a:t>
            </a:r>
            <a:r>
              <a:rPr lang="en-US" sz="2400" dirty="0" err="1">
                <a:latin typeface="Bree Serif"/>
              </a:rPr>
              <a:t>cultura</a:t>
            </a:r>
            <a:r>
              <a:rPr lang="en-US" sz="2400" dirty="0">
                <a:latin typeface="Bree Serif"/>
              </a:rPr>
              <a:t> institucional, </a:t>
            </a:r>
            <a:r>
              <a:rPr lang="en-US" sz="2400" dirty="0" err="1">
                <a:latin typeface="Bree Serif"/>
              </a:rPr>
              <a:t>mudança</a:t>
            </a:r>
            <a:r>
              <a:rPr lang="en-US" sz="2400" dirty="0">
                <a:latin typeface="Bree Serif"/>
              </a:rPr>
              <a:t> de </a:t>
            </a:r>
            <a:r>
              <a:rPr lang="en-US" sz="2400" dirty="0" err="1">
                <a:latin typeface="Bree Serif"/>
              </a:rPr>
              <a:t>mentalidade</a:t>
            </a:r>
            <a:r>
              <a:rPr lang="en-US" sz="2400" dirty="0">
                <a:latin typeface="Bree Serif"/>
              </a:rPr>
              <a:t> </a:t>
            </a:r>
            <a:r>
              <a:rPr lang="en-US" sz="2400" dirty="0" err="1">
                <a:latin typeface="Bree Serif"/>
              </a:rPr>
              <a:t>visando</a:t>
            </a:r>
            <a:r>
              <a:rPr lang="en-US" sz="2400" dirty="0">
                <a:latin typeface="Bree Serif"/>
              </a:rPr>
              <a:t> o </a:t>
            </a:r>
            <a:r>
              <a:rPr lang="en-US" sz="2400" dirty="0" err="1">
                <a:latin typeface="Bree Serif"/>
              </a:rPr>
              <a:t>crescimento</a:t>
            </a:r>
            <a:r>
              <a:rPr lang="en-US" sz="2400" dirty="0">
                <a:latin typeface="Bree Serif"/>
              </a:rPr>
              <a:t> </a:t>
            </a:r>
            <a:r>
              <a:rPr lang="en-US" sz="2400" dirty="0" err="1">
                <a:latin typeface="Bree Serif"/>
              </a:rPr>
              <a:t>profissional</a:t>
            </a:r>
            <a:r>
              <a:rPr lang="en-US" sz="2400" dirty="0">
                <a:latin typeface="Bree Serif"/>
              </a:rPr>
              <a:t>, </a:t>
            </a:r>
            <a:r>
              <a:rPr lang="en-US" sz="2400" dirty="0" err="1">
                <a:latin typeface="Bree Serif"/>
              </a:rPr>
              <a:t>capacitação</a:t>
            </a:r>
            <a:r>
              <a:rPr lang="en-US" sz="2400" dirty="0">
                <a:latin typeface="Bree Serif"/>
              </a:rPr>
              <a:t> e </a:t>
            </a:r>
            <a:r>
              <a:rPr lang="en-US" sz="2400" dirty="0" err="1">
                <a:latin typeface="Bree Serif"/>
              </a:rPr>
              <a:t>conscientização</a:t>
            </a:r>
            <a:r>
              <a:rPr lang="en-US" sz="2400" dirty="0">
                <a:latin typeface="Bree Serif"/>
              </a:rPr>
              <a:t> das equipes para </a:t>
            </a:r>
            <a:r>
              <a:rPr lang="en-US" sz="2400" dirty="0" err="1">
                <a:latin typeface="Bree Serif"/>
              </a:rPr>
              <a:t>entregarem</a:t>
            </a:r>
            <a:r>
              <a:rPr lang="en-US" sz="2400" dirty="0">
                <a:latin typeface="Bree Serif"/>
              </a:rPr>
              <a:t> </a:t>
            </a:r>
            <a:r>
              <a:rPr lang="en-US" sz="2400" dirty="0" err="1">
                <a:latin typeface="Bree Serif"/>
              </a:rPr>
              <a:t>os</a:t>
            </a:r>
            <a:r>
              <a:rPr lang="en-US" sz="2400" dirty="0">
                <a:latin typeface="Bree Serif"/>
              </a:rPr>
              <a:t> resultados </a:t>
            </a:r>
            <a:r>
              <a:rPr lang="en-US" sz="2400" dirty="0" err="1">
                <a:latin typeface="Bree Serif"/>
              </a:rPr>
              <a:t>propostos</a:t>
            </a:r>
            <a:r>
              <a:rPr lang="en-US" sz="2400" dirty="0">
                <a:latin typeface="Bree Serif"/>
              </a:rPr>
              <a:t>.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F6BDA79-CE09-2C27-E085-9FDFF8478EB6}"/>
              </a:ext>
            </a:extLst>
          </p:cNvPr>
          <p:cNvSpPr txBox="1"/>
          <p:nvPr/>
        </p:nvSpPr>
        <p:spPr>
          <a:xfrm>
            <a:off x="914400" y="1786093"/>
            <a:ext cx="15849600" cy="11578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780"/>
              </a:lnSpc>
            </a:pPr>
            <a:r>
              <a:rPr lang="en-US" sz="3600" dirty="0" err="1">
                <a:solidFill>
                  <a:schemeClr val="accent2"/>
                </a:solidFill>
                <a:latin typeface="Open Sans Bold"/>
              </a:rPr>
              <a:t>Melhorias</a:t>
            </a:r>
            <a:r>
              <a:rPr lang="en-US" sz="3600" dirty="0">
                <a:solidFill>
                  <a:schemeClr val="accent2"/>
                </a:solidFill>
                <a:latin typeface="Open Sans Bold"/>
              </a:rPr>
              <a:t> contínuas </a:t>
            </a:r>
            <a:r>
              <a:rPr lang="en-US" sz="3600" dirty="0" err="1">
                <a:solidFill>
                  <a:schemeClr val="accent2"/>
                </a:solidFill>
                <a:latin typeface="Open Sans Bold"/>
              </a:rPr>
              <a:t>geram</a:t>
            </a:r>
            <a:r>
              <a:rPr lang="en-US" sz="3600" dirty="0">
                <a:solidFill>
                  <a:schemeClr val="accent2"/>
                </a:solidFill>
                <a:latin typeface="Open Sans Bold"/>
              </a:rPr>
              <a:t> Resultados mais </a:t>
            </a:r>
            <a:r>
              <a:rPr lang="en-US" sz="3600" dirty="0" err="1">
                <a:solidFill>
                  <a:schemeClr val="accent2"/>
                </a:solidFill>
                <a:latin typeface="Open Sans Bold"/>
              </a:rPr>
              <a:t>eficientes</a:t>
            </a:r>
            <a:r>
              <a:rPr lang="en-US" sz="3600" dirty="0">
                <a:solidFill>
                  <a:schemeClr val="accent2"/>
                </a:solidFill>
                <a:latin typeface="Open Sans Bold"/>
              </a:rPr>
              <a:t> e </a:t>
            </a:r>
            <a:r>
              <a:rPr lang="en-US" sz="3600" dirty="0" err="1">
                <a:solidFill>
                  <a:schemeClr val="accent2"/>
                </a:solidFill>
                <a:latin typeface="Open Sans Bold"/>
              </a:rPr>
              <a:t>eficazes</a:t>
            </a:r>
            <a:endParaRPr lang="en-US" sz="3600" dirty="0">
              <a:solidFill>
                <a:schemeClr val="accent2"/>
              </a:solidFill>
              <a:latin typeface="Open Sans Bold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DE1A7CDC-4E71-FCBB-54E8-7AC4A3387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8673" y="4683149"/>
            <a:ext cx="4797093" cy="26825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115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B714FC-DA7C-EB19-E3BC-A8E446DD1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24BE012-E035-F747-1A04-6E3C58F6201B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21CA205-32AA-D25E-ECA8-E77807F8E976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4C3E569-CD16-8D18-BA3C-DB49C4B4841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1920538-C2E2-4B47-4F0C-257D90A6CC9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AFB9E2E-DE93-DAA3-353B-7EB38E79BD65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4A663FEE-9008-8733-45FF-F0D93762FB76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endParaRPr lang="pt-BR" altLang="pt-BR" sz="3600" b="1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4CA541A7-A339-0D37-346D-FA33A0C64D91}"/>
              </a:ext>
            </a:extLst>
          </p:cNvPr>
          <p:cNvSpPr txBox="1"/>
          <p:nvPr/>
        </p:nvSpPr>
        <p:spPr>
          <a:xfrm>
            <a:off x="2923907" y="4452652"/>
            <a:ext cx="5638800" cy="13300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780"/>
              </a:lnSpc>
            </a:pPr>
            <a:r>
              <a:rPr lang="en-US" sz="8800" dirty="0">
                <a:solidFill>
                  <a:schemeClr val="accent2"/>
                </a:solidFill>
                <a:latin typeface="Open Sans Bold"/>
              </a:rPr>
              <a:t>E  2025?</a:t>
            </a:r>
          </a:p>
        </p:txBody>
      </p:sp>
    </p:spTree>
    <p:extLst>
      <p:ext uri="{BB962C8B-B14F-4D97-AF65-F5344CB8AC3E}">
        <p14:creationId xmlns:p14="http://schemas.microsoft.com/office/powerpoint/2010/main" val="146702340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B36466-F444-4336-EB99-7B6BC6F2F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D482AA7-FAA8-0E49-D8DD-7E74A129DEBC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15FBAB4-81A5-C859-7644-57EA9849CC0C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EEEBD32-AB98-C6DD-9C83-83F96EC2B870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3875A6A-3324-DC96-C4B2-B4152E0FC5B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A3509C6-FCB6-45DB-BA3C-7FE86371B03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ED3ECFF4-4CED-2779-DA6D-1846069016F4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Painel 2025</a:t>
            </a:r>
            <a:endParaRPr lang="pt-BR" altLang="pt-BR" sz="3600" b="1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D79507C4-1B19-F15A-94CE-0805418BA1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2507" y="3703097"/>
            <a:ext cx="14302986" cy="6266976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855D4E41-36CF-9012-0C58-0D3B812F0DB0}"/>
              </a:ext>
            </a:extLst>
          </p:cNvPr>
          <p:cNvSpPr txBox="1"/>
          <p:nvPr/>
        </p:nvSpPr>
        <p:spPr>
          <a:xfrm>
            <a:off x="1992507" y="2095653"/>
            <a:ext cx="14302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/>
              <a:t>2024 / 2025 – Reformulação do novo Painel de Execução Orçamentária – em andamento...</a:t>
            </a:r>
          </a:p>
        </p:txBody>
      </p:sp>
    </p:spTree>
    <p:extLst>
      <p:ext uri="{BB962C8B-B14F-4D97-AF65-F5344CB8AC3E}">
        <p14:creationId xmlns:p14="http://schemas.microsoft.com/office/powerpoint/2010/main" val="200510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9AB1C2-05EA-290C-DC89-4B37B1506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5425EB1-4CA4-4212-8266-67A34F0B4A32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DE00E9E-BDBB-2C70-8AE2-DEF6ADA687E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76797EE-8D23-27A9-9401-BB8F1A2E074B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D7642EF-E4A8-1E80-1D90-4CA7F9C5896D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F3A9BBE-6C51-F4B4-C47F-170235968D67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FE1BD8B7-7C81-8217-578A-13AE81D1CA59}"/>
              </a:ext>
            </a:extLst>
          </p:cNvPr>
          <p:cNvSpPr/>
          <p:nvPr/>
        </p:nvSpPr>
        <p:spPr>
          <a:xfrm>
            <a:off x="514350" y="824288"/>
            <a:ext cx="11677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>
                <a:latin typeface="+mj-lt"/>
                <a:cs typeface="Times New Roman" panose="02020603050405020304" pitchFamily="18" charset="0"/>
              </a:rPr>
              <a:t>Gestão Orçamentária da UFOPA: Organização e Estratégias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A4E148C-0372-DA7F-91BD-27A6C07D76B9}"/>
              </a:ext>
            </a:extLst>
          </p:cNvPr>
          <p:cNvSpPr txBox="1"/>
          <p:nvPr/>
        </p:nvSpPr>
        <p:spPr>
          <a:xfrm>
            <a:off x="1910446" y="2857500"/>
            <a:ext cx="1531075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Prospecção e Captação de Recursos Extraorçamentários</a:t>
            </a:r>
            <a:r>
              <a:rPr lang="pt-BR" sz="3200" dirty="0">
                <a:cs typeface="Times New Roman" panose="02020603050405020304" pitchFamily="18" charset="0"/>
              </a:rPr>
              <a:t>: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pt-BR" sz="3200" dirty="0"/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dirty="0"/>
              <a:t>Estratégia articulada entre Unidades Administrativas, Acadêmicas e Fundações de apoio credenciadas.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pt-BR" altLang="pt-BR" sz="3200" dirty="0"/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dirty="0"/>
              <a:t>Acompanhamento das Prospecções via Mec e Emendas parlamentares via Gestão Superior.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pt-BR" altLang="pt-BR" sz="3200" dirty="0"/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pt-BR" altLang="pt-BR" sz="3200" dirty="0"/>
              <a:t>Objetivo: Diversificar as fontes de receita para complementar o orçamento institucional. </a:t>
            </a:r>
          </a:p>
        </p:txBody>
      </p:sp>
    </p:spTree>
    <p:extLst>
      <p:ext uri="{BB962C8B-B14F-4D97-AF65-F5344CB8AC3E}">
        <p14:creationId xmlns:p14="http://schemas.microsoft.com/office/powerpoint/2010/main" val="29383309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717221-3F6C-3716-FBE7-DA9CB5FDC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B6C6136-DC88-5AFE-81DE-3D624E757928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6C3DFE4-EEA3-471E-5F04-63FE615110FB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B572A6D-128E-4303-D94A-2476E24C0084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DFBB9159-EA27-6BA5-EBCF-662EBD79B2D8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654A4FA-3B4C-6D3F-706F-F68661B33DA3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6B2DFEEE-90B2-D206-0FE1-1C0724758C9F}"/>
              </a:ext>
            </a:extLst>
          </p:cNvPr>
          <p:cNvSpPr/>
          <p:nvPr/>
        </p:nvSpPr>
        <p:spPr>
          <a:xfrm>
            <a:off x="514350" y="824288"/>
            <a:ext cx="105346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AGRADECIMENTOS</a:t>
            </a:r>
            <a:endParaRPr lang="pt-BR" altLang="pt-BR" sz="3600" b="1" dirty="0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8354F475-84BA-D92F-906F-ACCE978398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4895" y="2394638"/>
            <a:ext cx="3886200" cy="363246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319956FC-752F-E067-9BB0-579F2E2F4F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1629" y="2628900"/>
            <a:ext cx="3250170" cy="4309436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D5F3B58-4B66-3571-44ED-412FAEC70D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8802" y="2394638"/>
            <a:ext cx="3524742" cy="3839111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E6DC79A8-F202-32F0-6BA4-033A31DC13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6138" y="6492641"/>
            <a:ext cx="3113448" cy="365575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51964843-AF02-876B-0C2D-7A451FE66A6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683" t="1388"/>
          <a:stretch/>
        </p:blipFill>
        <p:spPr>
          <a:xfrm>
            <a:off x="8310525" y="7239616"/>
            <a:ext cx="6741337" cy="27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43435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3611EE-018A-F6C5-C458-673DEBBBF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107DEE3-2D21-2876-381A-5C7AA0B9A8CF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757566D-283E-A765-5799-CC3510AC83A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B2CCFC0-FCE7-5142-8B23-250CEFCBD97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4E5C89C4-788D-96F2-B4B4-63C2E969E7E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D900443-4B9A-C7C6-F120-93875607C47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A18822D2-001B-557F-B504-E6EB5B11824C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endParaRPr lang="pt-BR" altLang="pt-BR" sz="3600" b="1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C0654386-6ADB-5D0C-E850-866727FFF546}"/>
              </a:ext>
            </a:extLst>
          </p:cNvPr>
          <p:cNvSpPr txBox="1"/>
          <p:nvPr/>
        </p:nvSpPr>
        <p:spPr>
          <a:xfrm>
            <a:off x="3505200" y="4478478"/>
            <a:ext cx="11782693" cy="13300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780"/>
              </a:lnSpc>
            </a:pPr>
            <a:r>
              <a:rPr lang="en-US" sz="8800" dirty="0" err="1">
                <a:solidFill>
                  <a:schemeClr val="accent2"/>
                </a:solidFill>
                <a:latin typeface="Open Sans Bold"/>
              </a:rPr>
              <a:t>Perguntas</a:t>
            </a:r>
            <a:r>
              <a:rPr lang="en-US" sz="8800" dirty="0">
                <a:solidFill>
                  <a:schemeClr val="accent2"/>
                </a:solidFill>
                <a:latin typeface="Open Sans Bold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1048089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30B033-0167-F619-C538-9414936A1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FDD3A02-1D73-A19C-8C0B-386BAA6A55D0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ADE322A-339F-C3F7-9504-5524CCD8932D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A9CAFC1-B998-AC65-D08C-503B2542CC5F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01F7D951-2F0A-0D27-5D96-ACB858E6D84F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97895DD-86F6-3334-EBD6-CEAC98E32036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CFE0C65-06D1-961C-2FE3-06BBEFD727B9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PERGUNTAS:</a:t>
            </a:r>
            <a:endParaRPr lang="pt-BR" altLang="pt-BR" sz="3600" b="1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5C4BD68-01DD-5584-A30F-1B542AFAA2E1}"/>
              </a:ext>
            </a:extLst>
          </p:cNvPr>
          <p:cNvSpPr txBox="1"/>
          <p:nvPr/>
        </p:nvSpPr>
        <p:spPr>
          <a:xfrm>
            <a:off x="1752600" y="2735034"/>
            <a:ext cx="16263166" cy="1603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4400" dirty="0"/>
              <a:t>1. Qual dos seguintes indicadores é o mais adequado para medir a eficiência orçamentária do orçamento da UFOPA?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90CD9D0-7238-0798-822A-5983A04DF7F1}"/>
              </a:ext>
            </a:extLst>
          </p:cNvPr>
          <p:cNvSpPr txBox="1"/>
          <p:nvPr/>
        </p:nvSpPr>
        <p:spPr>
          <a:xfrm>
            <a:off x="2708910" y="4985273"/>
            <a:ext cx="9144000" cy="3656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a) Valor total do orçamento.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b) Percentual de empenhado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c) Valor total descentralizado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d) Percentual liquidado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e) Nenhuma das anteriores.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69F9FDD3-FAB8-CD69-F0A1-BCEAB29F5EB5}"/>
              </a:ext>
            </a:extLst>
          </p:cNvPr>
          <p:cNvSpPr/>
          <p:nvPr/>
        </p:nvSpPr>
        <p:spPr>
          <a:xfrm>
            <a:off x="2362200" y="7200900"/>
            <a:ext cx="6324600" cy="685800"/>
          </a:xfrm>
          <a:prstGeom prst="rect">
            <a:avLst/>
          </a:prstGeom>
          <a:noFill/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103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BAB2C0-102A-C717-F525-5312A977C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4E53CDF-5DFC-B688-711B-958A9BCF8440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943D37F-E65F-0D0B-0229-09106771946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5D2FC06-CAAB-0CAF-C50A-BF3E9C153BE9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39D17DC7-B0D1-B577-26FF-ABA6A86A971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0BE0F9A-67D7-242E-0301-71B7B1B7F6F2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C3BD42D-3030-0D17-5813-2E928AD22BD4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PERGUNTAS:</a:t>
            </a:r>
            <a:endParaRPr lang="pt-BR" altLang="pt-BR" sz="3600" b="1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790F81E9-443B-998B-2A28-A983C8938388}"/>
              </a:ext>
            </a:extLst>
          </p:cNvPr>
          <p:cNvSpPr txBox="1"/>
          <p:nvPr/>
        </p:nvSpPr>
        <p:spPr>
          <a:xfrm>
            <a:off x="1752600" y="2735034"/>
            <a:ext cx="16263166" cy="1609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4400" dirty="0"/>
              <a:t>2. </a:t>
            </a:r>
            <a:r>
              <a:rPr lang="pt-BR" sz="44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Quais as ações orçamentárias mais utilizadas na Ufopa e que fazem parte do orçamento discricionário?</a:t>
            </a:r>
            <a:endParaRPr lang="pt-BR" sz="44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BBD6E947-F30F-ED0B-7492-4B38814B014F}"/>
              </a:ext>
            </a:extLst>
          </p:cNvPr>
          <p:cNvSpPr txBox="1"/>
          <p:nvPr/>
        </p:nvSpPr>
        <p:spPr>
          <a:xfrm>
            <a:off x="2708910" y="4985273"/>
            <a:ext cx="9144000" cy="3656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a) 20RL, 20GK, 8282, 4002.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b) </a:t>
            </a:r>
            <a:r>
              <a:rPr lang="pt-BR" sz="3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20RK, 20GK, 8282, 4572.</a:t>
            </a:r>
            <a:endParaRPr lang="pt-BR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c) 20RL, 20GH, 8572, 4072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d) 20RK, 20GK, 8020, 4002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e) Nenhuma das anteriores.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110C684C-A028-DC5E-9FAB-E2D008A7BCB8}"/>
              </a:ext>
            </a:extLst>
          </p:cNvPr>
          <p:cNvSpPr/>
          <p:nvPr/>
        </p:nvSpPr>
        <p:spPr>
          <a:xfrm>
            <a:off x="2362200" y="5708261"/>
            <a:ext cx="6324600" cy="685800"/>
          </a:xfrm>
          <a:prstGeom prst="rect">
            <a:avLst/>
          </a:prstGeom>
          <a:noFill/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008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8784DE-D0B5-43AE-C3D0-3CB13F91B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1BB7244-4F9A-C348-8228-607B7D77F7F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DB97995-53BB-ACA9-DE99-E8F11B1532C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EABBD9D-2F87-5E96-03CC-47CD8CDEDFC9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5924135-A183-5F08-8308-DB446821E995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74BEB9D-E73B-824A-F54C-7A7541EDB28C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0109680F-3269-F444-91EF-A1139B8D91F8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r>
              <a:rPr lang="pt-BR" sz="3600" b="1" dirty="0"/>
              <a:t>PERGUNTAS:</a:t>
            </a:r>
            <a:endParaRPr lang="pt-BR" altLang="pt-BR" sz="3600" b="1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977943F-52B0-D023-A305-A6C1B30C2053}"/>
              </a:ext>
            </a:extLst>
          </p:cNvPr>
          <p:cNvSpPr txBox="1"/>
          <p:nvPr/>
        </p:nvSpPr>
        <p:spPr>
          <a:xfrm>
            <a:off x="1752600" y="2735034"/>
            <a:ext cx="16263166" cy="1611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4400" dirty="0"/>
              <a:t>3. </a:t>
            </a:r>
            <a:r>
              <a:rPr lang="pt-BR" sz="4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Qual das alternativas abaixo descreve corretamente o conceito de "restos a pagar" no contexto orçamentário da UFOPA?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A9753D0B-92BE-9A9E-5901-B3656DE539EF}"/>
              </a:ext>
            </a:extLst>
          </p:cNvPr>
          <p:cNvSpPr txBox="1"/>
          <p:nvPr/>
        </p:nvSpPr>
        <p:spPr>
          <a:xfrm>
            <a:off x="1752600" y="4687783"/>
            <a:ext cx="15925800" cy="556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a) </a:t>
            </a:r>
            <a:r>
              <a:rPr lang="pt-BR" sz="36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São recursos que sobraram do orçamento anual e podem ser utilizados livremente no ano seguinte</a:t>
            </a: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b) </a:t>
            </a:r>
            <a:r>
              <a:rPr lang="pt-BR" sz="36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São compromissos financeiros assumidos em um determinado exercício financeiro, mas que ainda não foram liquidados e/ou pagos até o final do exercício.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c) </a:t>
            </a:r>
            <a:r>
              <a:rPr lang="pt-BR" sz="36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São recursos destinados a investimentos em infraestrutura da universidade. </a:t>
            </a:r>
            <a:endParaRPr lang="pt-BR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d) </a:t>
            </a:r>
            <a:r>
              <a:rPr lang="pt-BR" sz="36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São recursos destinados exclusivamente ao pagamento de pessoal</a:t>
            </a:r>
            <a:endParaRPr lang="pt-BR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t-BR" sz="3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e) Nenhuma das anteriores.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36B3032A-AEB6-C9A8-A963-5B6A107660CA}"/>
              </a:ext>
            </a:extLst>
          </p:cNvPr>
          <p:cNvSpPr/>
          <p:nvPr/>
        </p:nvSpPr>
        <p:spPr>
          <a:xfrm>
            <a:off x="1447800" y="6051160"/>
            <a:ext cx="15925800" cy="1911739"/>
          </a:xfrm>
          <a:prstGeom prst="rect">
            <a:avLst/>
          </a:prstGeom>
          <a:noFill/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772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9DEB6B-E00A-B5AD-D050-028C2DD7A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9B5B43B-C930-F2D5-295B-BFEDCD0585F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34A9890-2E55-D6FE-CC38-F050EFFCDDCB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E50A868-65D2-F2DE-3C29-56175D1442DF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34D2582B-7281-D040-4EC2-9B1D7586947C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BD588DA-1995-01D3-A57F-FC5F3E09571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E0B7D436-8F75-D226-21F2-9347552222A8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endParaRPr lang="pt-BR" altLang="pt-BR" sz="3600" b="1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294C02F3-57C6-152F-BE94-554454F16477}"/>
              </a:ext>
            </a:extLst>
          </p:cNvPr>
          <p:cNvSpPr txBox="1"/>
          <p:nvPr/>
        </p:nvSpPr>
        <p:spPr>
          <a:xfrm>
            <a:off x="2833793" y="7962900"/>
            <a:ext cx="13479568" cy="12175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780"/>
              </a:lnSpc>
            </a:pPr>
            <a:r>
              <a:rPr lang="en-US" sz="5400" dirty="0" err="1">
                <a:solidFill>
                  <a:schemeClr val="accent3">
                    <a:lumMod val="50000"/>
                  </a:schemeClr>
                </a:solidFill>
                <a:latin typeface="Open Sans Bold"/>
              </a:rPr>
              <a:t>Sugestões</a:t>
            </a:r>
            <a:r>
              <a:rPr lang="en-US" sz="5400" dirty="0">
                <a:solidFill>
                  <a:schemeClr val="accent3">
                    <a:lumMod val="50000"/>
                  </a:schemeClr>
                </a:solidFill>
                <a:latin typeface="Open Sans Bold"/>
              </a:rPr>
              <a:t> para </a:t>
            </a:r>
            <a:r>
              <a:rPr lang="en-US" sz="5400" dirty="0" err="1">
                <a:solidFill>
                  <a:schemeClr val="accent3">
                    <a:lumMod val="50000"/>
                  </a:schemeClr>
                </a:solidFill>
                <a:latin typeface="Open Sans Bold"/>
              </a:rPr>
              <a:t>os</a:t>
            </a:r>
            <a:r>
              <a:rPr lang="en-US" sz="5400" dirty="0">
                <a:solidFill>
                  <a:schemeClr val="accent3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5400" dirty="0" err="1">
                <a:solidFill>
                  <a:schemeClr val="accent3">
                    <a:lumMod val="50000"/>
                  </a:schemeClr>
                </a:solidFill>
                <a:latin typeface="Open Sans Bold"/>
              </a:rPr>
              <a:t>próximos</a:t>
            </a:r>
            <a:r>
              <a:rPr lang="en-US" sz="5400" dirty="0">
                <a:solidFill>
                  <a:schemeClr val="accent3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5400" dirty="0" err="1">
                <a:solidFill>
                  <a:schemeClr val="accent3">
                    <a:lumMod val="50000"/>
                  </a:schemeClr>
                </a:solidFill>
                <a:latin typeface="Open Sans Bold"/>
              </a:rPr>
              <a:t>eventos</a:t>
            </a:r>
            <a:r>
              <a:rPr lang="en-US" sz="5400" dirty="0">
                <a:solidFill>
                  <a:schemeClr val="accent3">
                    <a:lumMod val="50000"/>
                  </a:schemeClr>
                </a:solidFill>
                <a:latin typeface="Open Sans Bold"/>
              </a:rPr>
              <a:t>…</a:t>
            </a:r>
          </a:p>
        </p:txBody>
      </p:sp>
      <p:pic>
        <p:nvPicPr>
          <p:cNvPr id="8194" name="Picture 2" descr="Dimensões e tipos de feedback - LCM Treinamento">
            <a:extLst>
              <a:ext uri="{FF2B5EF4-FFF2-40B4-BE49-F238E27FC236}">
                <a16:creationId xmlns:a16="http://schemas.microsoft.com/office/drawing/2014/main" id="{1FE03BBE-68AD-81C9-C22A-AE2A63C94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515200"/>
            <a:ext cx="10917555" cy="525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11695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3C13A3-B1F3-DE6A-1CAF-596110B9B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5161F65-8C19-A60D-A84E-155D5E06F3C1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39FDB4E-B1D6-B590-E799-FB91852F0BD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00C8582-AE08-876C-4F13-86C2E4D8899E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70628E2-D5C5-63DB-B854-CA6990B6FF15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FB3FE5C-9325-0E23-B210-9ED5C5621F5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5147DEE-C1A4-4301-41DA-E763000A3E25}"/>
              </a:ext>
            </a:extLst>
          </p:cNvPr>
          <p:cNvSpPr/>
          <p:nvPr/>
        </p:nvSpPr>
        <p:spPr>
          <a:xfrm>
            <a:off x="514350" y="824288"/>
            <a:ext cx="13049250" cy="1087611"/>
          </a:xfrm>
          <a:custGeom>
            <a:avLst/>
            <a:gdLst/>
            <a:ahLst/>
            <a:cxnLst/>
            <a:rect l="l" t="t" r="r" b="b"/>
            <a:pathLst>
              <a:path w="2569690" h="286449">
                <a:moveTo>
                  <a:pt x="23805" y="0"/>
                </a:moveTo>
                <a:lnTo>
                  <a:pt x="2545885" y="0"/>
                </a:lnTo>
                <a:cubicBezTo>
                  <a:pt x="2552199" y="0"/>
                  <a:pt x="2558254" y="2508"/>
                  <a:pt x="2562718" y="6972"/>
                </a:cubicBezTo>
                <a:cubicBezTo>
                  <a:pt x="2567182" y="11436"/>
                  <a:pt x="2569690" y="17491"/>
                  <a:pt x="2569690" y="23805"/>
                </a:cubicBezTo>
                <a:lnTo>
                  <a:pt x="2569690" y="262644"/>
                </a:lnTo>
                <a:cubicBezTo>
                  <a:pt x="2569690" y="268958"/>
                  <a:pt x="2567182" y="275012"/>
                  <a:pt x="2562718" y="279477"/>
                </a:cubicBezTo>
                <a:cubicBezTo>
                  <a:pt x="2558254" y="283941"/>
                  <a:pt x="2552199" y="286449"/>
                  <a:pt x="2545885" y="286449"/>
                </a:cubicBezTo>
                <a:lnTo>
                  <a:pt x="23805" y="286449"/>
                </a:lnTo>
                <a:cubicBezTo>
                  <a:pt x="17491" y="286449"/>
                  <a:pt x="11436" y="283941"/>
                  <a:pt x="6972" y="279477"/>
                </a:cubicBezTo>
                <a:cubicBezTo>
                  <a:pt x="2508" y="275012"/>
                  <a:pt x="0" y="268958"/>
                  <a:pt x="0" y="262644"/>
                </a:cubicBezTo>
                <a:lnTo>
                  <a:pt x="0" y="23805"/>
                </a:lnTo>
                <a:cubicBezTo>
                  <a:pt x="0" y="17491"/>
                  <a:pt x="2508" y="11436"/>
                  <a:pt x="6972" y="6972"/>
                </a:cubicBezTo>
                <a:cubicBezTo>
                  <a:pt x="11436" y="2508"/>
                  <a:pt x="17491" y="0"/>
                  <a:pt x="23805" y="0"/>
                </a:cubicBezTo>
                <a:close/>
              </a:path>
            </a:pathLst>
          </a:custGeom>
          <a:solidFill>
            <a:srgbClr val="BFE090"/>
          </a:solidFill>
        </p:spPr>
        <p:txBody>
          <a:bodyPr anchor="ctr"/>
          <a:lstStyle/>
          <a:p>
            <a:endParaRPr lang="pt-BR" altLang="pt-BR" sz="3600" b="1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62798525-5D66-8598-C2C9-15A727DC2D3B}"/>
              </a:ext>
            </a:extLst>
          </p:cNvPr>
          <p:cNvSpPr txBox="1"/>
          <p:nvPr/>
        </p:nvSpPr>
        <p:spPr>
          <a:xfrm>
            <a:off x="2743200" y="4683692"/>
            <a:ext cx="13479568" cy="12175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780"/>
              </a:lnSpc>
            </a:pPr>
            <a:r>
              <a:rPr lang="en-US" sz="5400" dirty="0" err="1">
                <a:solidFill>
                  <a:schemeClr val="accent3">
                    <a:lumMod val="50000"/>
                  </a:schemeClr>
                </a:solidFill>
                <a:latin typeface="Open Sans Bold"/>
              </a:rPr>
              <a:t>Obrigada</a:t>
            </a:r>
            <a:r>
              <a:rPr lang="en-US" sz="5400" dirty="0">
                <a:solidFill>
                  <a:schemeClr val="accent3">
                    <a:lumMod val="50000"/>
                  </a:schemeClr>
                </a:solidFill>
                <a:latin typeface="Open Sans Bold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27364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D7A520-F26B-147F-BAB6-E16650EAE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799C9E6-F09F-F7CF-A214-B92BB42252FF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EED1E78-4D9D-4BA4-48AB-A3B052802336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53106FD-B6C5-720B-E62E-083B85A79A4B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5837AEED-4127-0D74-AF8C-6B4C2A8375F7}"/>
              </a:ext>
            </a:extLst>
          </p:cNvPr>
          <p:cNvGrpSpPr/>
          <p:nvPr/>
        </p:nvGrpSpPr>
        <p:grpSpPr>
          <a:xfrm>
            <a:off x="499111" y="505772"/>
            <a:ext cx="12302489" cy="1544888"/>
            <a:chOff x="-3187" y="-76200"/>
            <a:chExt cx="2572877" cy="40688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6679670-316A-B78B-7263-3917276657D8}"/>
                </a:ext>
              </a:extLst>
            </p:cNvPr>
            <p:cNvSpPr/>
            <p:nvPr/>
          </p:nvSpPr>
          <p:spPr>
            <a:xfrm>
              <a:off x="-3187" y="44235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 anchor="ctr"/>
            <a:lstStyle/>
            <a:p>
              <a:r>
                <a:rPr lang="pt-BR" sz="3600" b="1" dirty="0">
                  <a:effectLst/>
                  <a:latin typeface="+mj-lt"/>
                  <a:ea typeface="Aptos" panose="020B0004020202020204" pitchFamily="34" charset="0"/>
                  <a:cs typeface="Times New Roman" panose="02020603050405020304" pitchFamily="18" charset="0"/>
                </a:rPr>
                <a:t>Módulo 2: Estrutura e composição do orçamento</a:t>
              </a:r>
              <a:endParaRPr lang="pt-BR" sz="3600" b="1" dirty="0">
                <a:latin typeface="+mj-lt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99F3C9E9-B2D1-1DEB-BC5B-9C52DE5F3D63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 sz="3600" b="1">
                <a:latin typeface="+mj-lt"/>
              </a:endParaRPr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7E914B27-6D83-EC47-6827-E9C3B579329D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1F98431-E232-7C08-3996-4B480CEFF1D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2E9D953-EE23-383C-EF55-C9CF05FDEC03}"/>
              </a:ext>
            </a:extLst>
          </p:cNvPr>
          <p:cNvSpPr txBox="1"/>
          <p:nvPr/>
        </p:nvSpPr>
        <p:spPr>
          <a:xfrm>
            <a:off x="2155373" y="4610100"/>
            <a:ext cx="951955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6000" dirty="0"/>
              <a:t>É sempre bom relembrar alguns conceitos orçamentários...</a:t>
            </a:r>
          </a:p>
        </p:txBody>
      </p:sp>
      <p:pic>
        <p:nvPicPr>
          <p:cNvPr id="4098" name="Picture 2" descr="Escola Virtual Gov">
            <a:extLst>
              <a:ext uri="{FF2B5EF4-FFF2-40B4-BE49-F238E27FC236}">
                <a16:creationId xmlns:a16="http://schemas.microsoft.com/office/drawing/2014/main" id="{2767C886-9E8C-B153-D095-36B527DF1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2570" y="4280830"/>
            <a:ext cx="4981456" cy="324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498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Crop">
    <a:dk1>
      <a:sysClr val="windowText" lastClr="000000"/>
    </a:dk1>
    <a:lt1>
      <a:sysClr val="window" lastClr="FFFFFF"/>
    </a:lt1>
    <a:dk2>
      <a:srgbClr val="191B0E"/>
    </a:dk2>
    <a:lt2>
      <a:srgbClr val="EFEDE3"/>
    </a:lt2>
    <a:accent1>
      <a:srgbClr val="8C8D86"/>
    </a:accent1>
    <a:accent2>
      <a:srgbClr val="E6C069"/>
    </a:accent2>
    <a:accent3>
      <a:srgbClr val="897B61"/>
    </a:accent3>
    <a:accent4>
      <a:srgbClr val="8DAB8E"/>
    </a:accent4>
    <a:accent5>
      <a:srgbClr val="77A2BB"/>
    </a:accent5>
    <a:accent6>
      <a:srgbClr val="E28394"/>
    </a:accent6>
    <a:hlink>
      <a:srgbClr val="77A2BB"/>
    </a:hlink>
    <a:folHlink>
      <a:srgbClr val="957A99"/>
    </a:folHlink>
  </a:clrScheme>
  <a:fontScheme name="Crop">
    <a:majorFont>
      <a:latin typeface="Franklin Gothic Book" panose="020B0503020102020204"/>
      <a:ea typeface=""/>
      <a:cs typeface=""/>
      <a:font script="Jpan" typeface="メイリオ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Franklin Gothic Book" panose="020B0503020102020204"/>
      <a:ea typeface=""/>
      <a:cs typeface=""/>
      <a:font script="Jpan" typeface="メイリオ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Crop">
    <a:fillStyleLst>
      <a:solidFill>
        <a:schemeClr val="phClr"/>
      </a:solidFill>
      <a:gradFill rotWithShape="1">
        <a:gsLst>
          <a:gs pos="0">
            <a:schemeClr val="phClr">
              <a:tint val="67000"/>
              <a:satMod val="105000"/>
              <a:lumMod val="110000"/>
            </a:schemeClr>
          </a:gs>
          <a:gs pos="50000">
            <a:schemeClr val="phClr">
              <a:tint val="73000"/>
              <a:satMod val="103000"/>
              <a:lumMod val="105000"/>
            </a:schemeClr>
          </a:gs>
          <a:gs pos="100000">
            <a:schemeClr val="phClr">
              <a:tint val="81000"/>
              <a:satMod val="109000"/>
              <a:lumMod val="105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3000"/>
              <a:lumMod val="102000"/>
            </a:schemeClr>
          </a:gs>
          <a:gs pos="50000">
            <a:schemeClr val="phClr">
              <a:shade val="100000"/>
              <a:satMod val="110000"/>
              <a:lumMod val="100000"/>
            </a:schemeClr>
          </a:gs>
          <a:gs pos="100000">
            <a:schemeClr val="phClr">
              <a:shade val="78000"/>
              <a:satMod val="120000"/>
              <a:lumMod val="99000"/>
            </a:schemeClr>
          </a:gs>
        </a:gsLst>
        <a:lin ang="5400000" scaled="0"/>
      </a:gradFill>
    </a:fillStyleLst>
    <a:lnStyleLst>
      <a:ln w="6350" cap="flat" cmpd="sng" algn="in">
        <a:solidFill>
          <a:schemeClr val="phClr"/>
        </a:solidFill>
        <a:prstDash val="solid"/>
      </a:ln>
      <a:ln w="34925" cap="flat" cmpd="sng" algn="in">
        <a:solidFill>
          <a:schemeClr val="phClr"/>
        </a:solidFill>
        <a:prstDash val="solid"/>
      </a:ln>
      <a:ln w="19050" cap="flat" cmpd="sng" algn="in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35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hade val="98000"/>
              <a:satMod val="150000"/>
              <a:lumMod val="102000"/>
            </a:schemeClr>
          </a:gs>
          <a:gs pos="50000">
            <a:schemeClr val="phClr">
              <a:tint val="98000"/>
              <a:shade val="90000"/>
              <a:satMod val="13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Crop">
    <a:dk1>
      <a:sysClr val="windowText" lastClr="000000"/>
    </a:dk1>
    <a:lt1>
      <a:sysClr val="window" lastClr="FFFFFF"/>
    </a:lt1>
    <a:dk2>
      <a:srgbClr val="191B0E"/>
    </a:dk2>
    <a:lt2>
      <a:srgbClr val="EFEDE3"/>
    </a:lt2>
    <a:accent1>
      <a:srgbClr val="8C8D86"/>
    </a:accent1>
    <a:accent2>
      <a:srgbClr val="E6C069"/>
    </a:accent2>
    <a:accent3>
      <a:srgbClr val="897B61"/>
    </a:accent3>
    <a:accent4>
      <a:srgbClr val="8DAB8E"/>
    </a:accent4>
    <a:accent5>
      <a:srgbClr val="77A2BB"/>
    </a:accent5>
    <a:accent6>
      <a:srgbClr val="E28394"/>
    </a:accent6>
    <a:hlink>
      <a:srgbClr val="77A2BB"/>
    </a:hlink>
    <a:folHlink>
      <a:srgbClr val="957A99"/>
    </a:folHlink>
  </a:clrScheme>
  <a:fontScheme name="Crop">
    <a:majorFont>
      <a:latin typeface="Franklin Gothic Book" panose="020B0503020102020204"/>
      <a:ea typeface=""/>
      <a:cs typeface=""/>
      <a:font script="Jpan" typeface="メイリオ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Franklin Gothic Book" panose="020B0503020102020204"/>
      <a:ea typeface=""/>
      <a:cs typeface=""/>
      <a:font script="Jpan" typeface="メイリオ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Crop">
    <a:fillStyleLst>
      <a:solidFill>
        <a:schemeClr val="phClr"/>
      </a:solidFill>
      <a:gradFill rotWithShape="1">
        <a:gsLst>
          <a:gs pos="0">
            <a:schemeClr val="phClr">
              <a:tint val="67000"/>
              <a:satMod val="105000"/>
              <a:lumMod val="110000"/>
            </a:schemeClr>
          </a:gs>
          <a:gs pos="50000">
            <a:schemeClr val="phClr">
              <a:tint val="73000"/>
              <a:satMod val="103000"/>
              <a:lumMod val="105000"/>
            </a:schemeClr>
          </a:gs>
          <a:gs pos="100000">
            <a:schemeClr val="phClr">
              <a:tint val="81000"/>
              <a:satMod val="109000"/>
              <a:lumMod val="105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3000"/>
              <a:lumMod val="102000"/>
            </a:schemeClr>
          </a:gs>
          <a:gs pos="50000">
            <a:schemeClr val="phClr">
              <a:shade val="100000"/>
              <a:satMod val="110000"/>
              <a:lumMod val="100000"/>
            </a:schemeClr>
          </a:gs>
          <a:gs pos="100000">
            <a:schemeClr val="phClr">
              <a:shade val="78000"/>
              <a:satMod val="120000"/>
              <a:lumMod val="99000"/>
            </a:schemeClr>
          </a:gs>
        </a:gsLst>
        <a:lin ang="5400000" scaled="0"/>
      </a:gradFill>
    </a:fillStyleLst>
    <a:lnStyleLst>
      <a:ln w="6350" cap="flat" cmpd="sng" algn="in">
        <a:solidFill>
          <a:schemeClr val="phClr"/>
        </a:solidFill>
        <a:prstDash val="solid"/>
      </a:ln>
      <a:ln w="34925" cap="flat" cmpd="sng" algn="in">
        <a:solidFill>
          <a:schemeClr val="phClr"/>
        </a:solidFill>
        <a:prstDash val="solid"/>
      </a:ln>
      <a:ln w="19050" cap="flat" cmpd="sng" algn="in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35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hade val="98000"/>
              <a:satMod val="150000"/>
              <a:lumMod val="102000"/>
            </a:schemeClr>
          </a:gs>
          <a:gs pos="50000">
            <a:schemeClr val="phClr">
              <a:tint val="98000"/>
              <a:shade val="90000"/>
              <a:satMod val="13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Crop">
    <a:dk1>
      <a:sysClr val="windowText" lastClr="000000"/>
    </a:dk1>
    <a:lt1>
      <a:sysClr val="window" lastClr="FFFFFF"/>
    </a:lt1>
    <a:dk2>
      <a:srgbClr val="191B0E"/>
    </a:dk2>
    <a:lt2>
      <a:srgbClr val="EFEDE3"/>
    </a:lt2>
    <a:accent1>
      <a:srgbClr val="8C8D86"/>
    </a:accent1>
    <a:accent2>
      <a:srgbClr val="E6C069"/>
    </a:accent2>
    <a:accent3>
      <a:srgbClr val="897B61"/>
    </a:accent3>
    <a:accent4>
      <a:srgbClr val="8DAB8E"/>
    </a:accent4>
    <a:accent5>
      <a:srgbClr val="77A2BB"/>
    </a:accent5>
    <a:accent6>
      <a:srgbClr val="E28394"/>
    </a:accent6>
    <a:hlink>
      <a:srgbClr val="77A2BB"/>
    </a:hlink>
    <a:folHlink>
      <a:srgbClr val="957A99"/>
    </a:folHlink>
  </a:clrScheme>
  <a:fontScheme name="Crop">
    <a:majorFont>
      <a:latin typeface="Franklin Gothic Book" panose="020B0503020102020204"/>
      <a:ea typeface=""/>
      <a:cs typeface=""/>
      <a:font script="Jpan" typeface="メイリオ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Franklin Gothic Book" panose="020B0503020102020204"/>
      <a:ea typeface=""/>
      <a:cs typeface=""/>
      <a:font script="Jpan" typeface="メイリオ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Crop">
    <a:fillStyleLst>
      <a:solidFill>
        <a:schemeClr val="phClr"/>
      </a:solidFill>
      <a:gradFill rotWithShape="1">
        <a:gsLst>
          <a:gs pos="0">
            <a:schemeClr val="phClr">
              <a:tint val="67000"/>
              <a:satMod val="105000"/>
              <a:lumMod val="110000"/>
            </a:schemeClr>
          </a:gs>
          <a:gs pos="50000">
            <a:schemeClr val="phClr">
              <a:tint val="73000"/>
              <a:satMod val="103000"/>
              <a:lumMod val="105000"/>
            </a:schemeClr>
          </a:gs>
          <a:gs pos="100000">
            <a:schemeClr val="phClr">
              <a:tint val="81000"/>
              <a:satMod val="109000"/>
              <a:lumMod val="105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3000"/>
              <a:lumMod val="102000"/>
            </a:schemeClr>
          </a:gs>
          <a:gs pos="50000">
            <a:schemeClr val="phClr">
              <a:shade val="100000"/>
              <a:satMod val="110000"/>
              <a:lumMod val="100000"/>
            </a:schemeClr>
          </a:gs>
          <a:gs pos="100000">
            <a:schemeClr val="phClr">
              <a:shade val="78000"/>
              <a:satMod val="120000"/>
              <a:lumMod val="99000"/>
            </a:schemeClr>
          </a:gs>
        </a:gsLst>
        <a:lin ang="5400000" scaled="0"/>
      </a:gradFill>
    </a:fillStyleLst>
    <a:lnStyleLst>
      <a:ln w="6350" cap="flat" cmpd="sng" algn="in">
        <a:solidFill>
          <a:schemeClr val="phClr"/>
        </a:solidFill>
        <a:prstDash val="solid"/>
      </a:ln>
      <a:ln w="34925" cap="flat" cmpd="sng" algn="in">
        <a:solidFill>
          <a:schemeClr val="phClr"/>
        </a:solidFill>
        <a:prstDash val="solid"/>
      </a:ln>
      <a:ln w="19050" cap="flat" cmpd="sng" algn="in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35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hade val="98000"/>
              <a:satMod val="150000"/>
              <a:lumMod val="102000"/>
            </a:schemeClr>
          </a:gs>
          <a:gs pos="50000">
            <a:schemeClr val="phClr">
              <a:tint val="98000"/>
              <a:shade val="90000"/>
              <a:satMod val="13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1700</TotalTime>
  <Words>6842</Words>
  <Application>Microsoft Office PowerPoint</Application>
  <PresentationFormat>Personalizar</PresentationFormat>
  <Paragraphs>1939</Paragraphs>
  <Slides>86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86</vt:i4>
      </vt:variant>
    </vt:vector>
  </HeadingPairs>
  <TitlesOfParts>
    <vt:vector size="104" baseType="lpstr">
      <vt:lpstr>Aptos</vt:lpstr>
      <vt:lpstr>Tt</vt:lpstr>
      <vt:lpstr>Courier New</vt:lpstr>
      <vt:lpstr>Arial</vt:lpstr>
      <vt:lpstr>Jannah</vt:lpstr>
      <vt:lpstr>Aptos Narrow</vt:lpstr>
      <vt:lpstr>Poppins Bold</vt:lpstr>
      <vt:lpstr>Bree Serif</vt:lpstr>
      <vt:lpstr>Trade Gothic Next Rounded</vt:lpstr>
      <vt:lpstr>Calibri</vt:lpstr>
      <vt:lpstr>Jannah Heavy</vt:lpstr>
      <vt:lpstr>Jannah Medium</vt:lpstr>
      <vt:lpstr>Franklin Gothic Book</vt:lpstr>
      <vt:lpstr>Open Sans</vt:lpstr>
      <vt:lpstr>Times New Roman</vt:lpstr>
      <vt:lpstr>Poppins</vt:lpstr>
      <vt:lpstr>Open Sans Bold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Semana Orçamentária da Ufopa</dc:title>
  <dc:creator>Diplan</dc:creator>
  <cp:lastModifiedBy>Renata Sousa</cp:lastModifiedBy>
  <cp:revision>13</cp:revision>
  <dcterms:created xsi:type="dcterms:W3CDTF">2006-08-16T00:00:00Z</dcterms:created>
  <dcterms:modified xsi:type="dcterms:W3CDTF">2025-01-16T21:24:53Z</dcterms:modified>
  <dc:identifier>DAGbIJXYV-E</dc:identifier>
</cp:coreProperties>
</file>